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3" r:id="rId3"/>
    <p:sldId id="257" r:id="rId4"/>
    <p:sldId id="264" r:id="rId5"/>
    <p:sldId id="265" r:id="rId6"/>
    <p:sldId id="267" r:id="rId7"/>
    <p:sldId id="266" r:id="rId8"/>
    <p:sldId id="268" r:id="rId9"/>
    <p:sldId id="258" r:id="rId10"/>
    <p:sldId id="259" r:id="rId11"/>
    <p:sldId id="260" r:id="rId12"/>
    <p:sldId id="261" r:id="rId13"/>
    <p:sldId id="262"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72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74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3345AE-AA99-4696-8C84-BFFDA18CF093}" type="datetimeFigureOut">
              <a:rPr lang="en-US"/>
              <a:pPr>
                <a:defRPr/>
              </a:pPr>
              <a:t>12/24/2010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D566218-5B05-4F97-AF87-A94E622463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B2A97-E9B1-4163-A06F-1A8CC1A9285C}"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Let’s look at the next two pages in the chapter, and skim the headings and the sub-headings.  Can someone name more of these for us from these two pages? </a:t>
            </a:r>
            <a:r>
              <a:rPr lang="en-US" smtClean="0">
                <a:solidFill>
                  <a:srgbClr val="FF0000"/>
                </a:solidFill>
              </a:rPr>
              <a:t>*</a:t>
            </a:r>
          </a:p>
          <a:p>
            <a:pPr eaLnBrk="1" hangingPunct="1">
              <a:spcBef>
                <a:spcPct val="0"/>
              </a:spcBef>
            </a:pPr>
            <a:r>
              <a:rPr lang="en-US" smtClean="0"/>
              <a:t>Next, we’ll look at the visuals on these pages and read the accompanying captions.  </a:t>
            </a:r>
            <a:r>
              <a:rPr lang="en-US" smtClean="0">
                <a:solidFill>
                  <a:srgbClr val="FF0000"/>
                </a:solidFill>
              </a:rPr>
              <a:t>*</a:t>
            </a:r>
            <a:r>
              <a:rPr lang="en-US" smtClean="0"/>
              <a:t>In the first visual, the map, we learn that the land of Peru varies by elevation.  There is a low-lying desert area along the Pacific Coast, a mountainous area filled by the Andes Mountains, and a section of rainforest on the eastern slopes of the Andes Mountains.  Take a few moments to examine the other visuals and captions on these pages.</a:t>
            </a:r>
          </a:p>
          <a:p>
            <a:pPr eaLnBrk="1" hangingPunct="1">
              <a:spcBef>
                <a:spcPct val="0"/>
              </a:spcBef>
            </a:pPr>
            <a:r>
              <a:rPr lang="en-US" smtClean="0"/>
              <a:t>After viewing the visuals, lets look for key terms.  Usually, textbook publishers use bold print or underlining to make these terms more noticeable.  Can anyone see a key term on one of these pages? </a:t>
            </a:r>
            <a:r>
              <a:rPr lang="en-US" smtClean="0">
                <a:solidFill>
                  <a:srgbClr val="FF0000"/>
                </a:solidFill>
              </a:rPr>
              <a:t>*</a:t>
            </a:r>
            <a:r>
              <a:rPr lang="en-US" smtClean="0"/>
              <a:t>Right, </a:t>
            </a:r>
            <a:r>
              <a:rPr lang="en-US" b="1" smtClean="0">
                <a:solidFill>
                  <a:srgbClr val="FF0000"/>
                </a:solidFill>
              </a:rPr>
              <a:t>oasis</a:t>
            </a:r>
            <a:r>
              <a:rPr lang="en-US" smtClean="0"/>
              <a:t>.  Read the definition of that term.  </a:t>
            </a:r>
          </a:p>
          <a:p>
            <a:pPr eaLnBrk="1" hangingPunct="1">
              <a:spcBef>
                <a:spcPct val="0"/>
              </a:spcBef>
            </a:pPr>
            <a:r>
              <a:rPr lang="en-US" smtClean="0"/>
              <a:t>Finally, finish up your previewing by examining the next two pages.  Pay careful attention to the Section Assessment Review questions at the end of the piece.  Those questions can alert the reader to key points included in the chapter.</a:t>
            </a:r>
          </a:p>
          <a:p>
            <a:pPr eaLnBrk="1" hangingPunct="1">
              <a:spcBef>
                <a:spcPct val="0"/>
              </a:spcBef>
            </a:pPr>
            <a:endParaRPr lang="en-US" smtClean="0"/>
          </a:p>
          <a:p>
            <a:pPr eaLnBrk="1" hangingPunct="1">
              <a:spcBef>
                <a:spcPct val="0"/>
              </a:spcBef>
            </a:pPr>
            <a:r>
              <a:rPr lang="en-US" smtClean="0"/>
              <a:t>Now that we’re finished previewing the text, I’d like you to put away the Peru chapter and get out a writing utensil.  We’re going to take a little preview quiz to see how much you’ve learned.  This doesn’t count for a grade, so don’t be nervous, it is just meant to show you how much your background knowledge has increased even before you’ve read the text.</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D3106A-8605-489D-A1B5-EE67E0147800}"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3733800" cy="2800350"/>
          </a:xfrm>
          <a:noFill/>
          <a:ln>
            <a:solidFill>
              <a:srgbClr val="000000"/>
            </a:solidFill>
            <a:miter lim="800000"/>
            <a:headEnd/>
            <a:tailEnd/>
          </a:ln>
        </p:spPr>
      </p:sp>
      <p:sp>
        <p:nvSpPr>
          <p:cNvPr id="3" name="Notes Placeholder 2"/>
          <p:cNvSpPr>
            <a:spLocks noGrp="1"/>
          </p:cNvSpPr>
          <p:nvPr>
            <p:ph type="body" idx="1"/>
          </p:nvPr>
        </p:nvSpPr>
        <p:spPr>
          <a:xfrm>
            <a:off x="685800" y="3657600"/>
            <a:ext cx="5486400" cy="4800600"/>
          </a:xfrm>
        </p:spPr>
        <p:txBody>
          <a:bodyPr>
            <a:normAutofit fontScale="92500" lnSpcReduction="10000"/>
          </a:bodyPr>
          <a:lstStyle/>
          <a:p>
            <a:pPr eaLnBrk="1" fontAlgn="auto" hangingPunct="1">
              <a:spcBef>
                <a:spcPts val="0"/>
              </a:spcBef>
              <a:spcAft>
                <a:spcPts val="0"/>
              </a:spcAft>
              <a:defRPr/>
            </a:pPr>
            <a:r>
              <a:rPr lang="en-US" dirty="0" smtClean="0"/>
              <a:t>Let’s look at another strategy from the list of seven strategies that students can use to help them comprehend text.  Determining Important ideas is a strategy that can be used in the pre-reading stage, during reading, and after reading.  It involves decision making by the student.  One of the best ways to teach this strategy is to model it with a think aloud.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Students also need to be taught how to use expository or nonfiction features to help them determine important ideas.  Teaching students to recognize words that signal importance such as:  for example, in conclusion, but… will help them realize that they need to pay close attention to the ideas that follow those words.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Students also need to be taught about textual features that alert readers to important information.  Most of these are used often in school textbooks.  The features might include special fonts, color print, bold print, italics, bullets, captions, and labels.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fiction texts, students can readily recognize the sequential narrative framework of beginning, middle, end, and the elements of plot, setting, character, etc.  However, students are less familiar with nonfiction text structure.  If they learn to recognize and understand these structures, they will more likely comprehend what they are reading.  Here are some of the most common expository text structures:  Cause and effect, problem and solution, question and answer, comparison and contrast, description, and sequence.  On your hand-out there are examples given of how to explain these text structures to students through sentences built around the term goose bumps.  These ideas were shared by Stephanie Harvey in her book, Nonfiction Matters.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Another technique to demonstrate to students is how to find important ideas within paragraphs.  Teach them that the first and last lines of a paragraph usually carry essential thoughts.  For example, if you look at your Peru chapter again, you will notice the first sentence:  </a:t>
            </a:r>
            <a:r>
              <a:rPr lang="en-US" i="1" dirty="0" smtClean="0"/>
              <a:t>Though Peru is rich in resources, such as guano, variations in its physical geography also present problems…. </a:t>
            </a:r>
            <a:r>
              <a:rPr lang="en-US" dirty="0" smtClean="0"/>
              <a:t>Then, look at the last sentence in the paragraph:  </a:t>
            </a:r>
            <a:r>
              <a:rPr lang="en-US" i="1" dirty="0" smtClean="0"/>
              <a:t>Traveling from one part of Peru to another is not easy</a:t>
            </a:r>
            <a:r>
              <a:rPr lang="en-US" dirty="0" smtClean="0"/>
              <a:t>.  From these two sentences one can learn that the physical geography of Peru impedes travel.</a:t>
            </a: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4B48D3-9AC3-40C2-A6A8-1D64876B1782}"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3733800" cy="2800350"/>
          </a:xfrm>
          <a:noFill/>
          <a:ln>
            <a:solidFill>
              <a:srgbClr val="000000"/>
            </a:solidFill>
            <a:miter lim="800000"/>
            <a:headEnd/>
            <a:tailEnd/>
          </a:ln>
        </p:spPr>
      </p:sp>
      <p:sp>
        <p:nvSpPr>
          <p:cNvPr id="3" name="Notes Placeholder 2"/>
          <p:cNvSpPr>
            <a:spLocks noGrp="1"/>
          </p:cNvSpPr>
          <p:nvPr>
            <p:ph type="body" idx="1"/>
          </p:nvPr>
        </p:nvSpPr>
        <p:spPr>
          <a:xfrm>
            <a:off x="685800" y="3657600"/>
            <a:ext cx="5486400" cy="4800600"/>
          </a:xfrm>
        </p:spPr>
        <p:txBody>
          <a:bodyPr>
            <a:normAutofit fontScale="92500" lnSpcReduction="10000"/>
          </a:bodyPr>
          <a:lstStyle/>
          <a:p>
            <a:pPr eaLnBrk="1" fontAlgn="auto" hangingPunct="1">
              <a:spcBef>
                <a:spcPts val="0"/>
              </a:spcBef>
              <a:spcAft>
                <a:spcPts val="0"/>
              </a:spcAft>
              <a:defRPr/>
            </a:pPr>
            <a:r>
              <a:rPr lang="en-US" dirty="0" smtClean="0"/>
              <a:t>Let’s look at another strategy from the list of seven strategies that students can use to help them comprehend text.  Determining Important ideas is a strategy that can be used in the pre-reading stage, during reading, and after reading.  It involves decision making by the student.  One of the best ways to teach this strategy is to model it with a think aloud.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Students also need to be taught how to use expository or nonfiction features to help them determine important ideas.  Teaching students to recognize words that signal importance such as:  for example, in conclusion, but… will help them realize that they need to pay close attention to the ideas that follow those words.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Students also need to be taught about textual features that alert readers to important information.  Most of these are used often in school textbooks.  The features might include special fonts, color print, bold print, italics, bullets, captions, and labels.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fiction texts, students can readily recognize the sequential narrative framework of beginning, middle, end, and the elements of plot, setting, character, etc.  However, students are less familiar with nonfiction text structure.  If they learn to recognize and understand these structures, they will more likely comprehend what they are reading.  Here are some of the most common expository text structures:  Cause and effect, problem and solution, question and answer, comparison and contrast, description, and sequence.  On your hand-out there are examples given of how to explain these text structures to students through sentences built around the term goose bumps.  These ideas were shared by Stephanie Harvey in her book, Nonfiction Matters.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Another technique to demonstrate to students is how to find important ideas within paragraphs.  Teach them that the first and last lines of a paragraph usually carry essential thoughts.  For example, if you look at your Peru chapter again, you will notice the first sentence:  </a:t>
            </a:r>
            <a:r>
              <a:rPr lang="en-US" i="1" dirty="0" smtClean="0"/>
              <a:t>Though Peru is rich in resources, such as guano, variations in its physical geography also present problems…. </a:t>
            </a:r>
            <a:r>
              <a:rPr lang="en-US" dirty="0" smtClean="0"/>
              <a:t>Then, look at the last sentence in the paragraph:  </a:t>
            </a:r>
            <a:r>
              <a:rPr lang="en-US" i="1" dirty="0" smtClean="0"/>
              <a:t>Traveling from one part of Peru to another is not easy</a:t>
            </a:r>
            <a:r>
              <a:rPr lang="en-US" dirty="0" smtClean="0"/>
              <a:t>.  From these two sentences one can learn that the physical geography of Peru impedes travel.</a:t>
            </a: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64E76B-30F9-4FBF-88A7-B02725379E3C}"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3000" y="685800"/>
            <a:ext cx="3733800" cy="2800350"/>
          </a:xfrm>
          <a:noFill/>
          <a:ln>
            <a:solidFill>
              <a:srgbClr val="000000"/>
            </a:solidFill>
            <a:miter lim="800000"/>
            <a:headEnd/>
            <a:tailEnd/>
          </a:ln>
        </p:spPr>
      </p:sp>
      <p:sp>
        <p:nvSpPr>
          <p:cNvPr id="3" name="Notes Placeholder 2"/>
          <p:cNvSpPr>
            <a:spLocks noGrp="1"/>
          </p:cNvSpPr>
          <p:nvPr>
            <p:ph type="body" idx="1"/>
          </p:nvPr>
        </p:nvSpPr>
        <p:spPr>
          <a:xfrm>
            <a:off x="685800" y="3657600"/>
            <a:ext cx="5486400" cy="4800600"/>
          </a:xfrm>
        </p:spPr>
        <p:txBody>
          <a:bodyPr>
            <a:normAutofit fontScale="92500" lnSpcReduction="10000"/>
          </a:bodyPr>
          <a:lstStyle/>
          <a:p>
            <a:pPr eaLnBrk="1" fontAlgn="auto" hangingPunct="1">
              <a:spcBef>
                <a:spcPts val="0"/>
              </a:spcBef>
              <a:spcAft>
                <a:spcPts val="0"/>
              </a:spcAft>
              <a:defRPr/>
            </a:pPr>
            <a:r>
              <a:rPr lang="en-US" dirty="0" smtClean="0"/>
              <a:t>Let’s look at another strategy from the list of seven strategies that students can use to help them comprehend text.  Determining Important ideas is a strategy that can be used in the pre-reading stage, during reading, and after reading.  It involves decision making by the student.  One of the best ways to teach this strategy is to model it with a think aloud.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Students also need to be taught how to use expository or nonfiction features to help them determine important ideas.  Teaching students to recognize words that signal importance such as:  for example, in conclusion, but… will help them realize that they need to pay close attention to the ideas that follow those words.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Students also need to be taught about textual features that alert readers to important information.  Most of these are used often in school textbooks.  The features might include special fonts, color print, bold print, italics, bullets, captions, and labels.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fiction texts, students can readily recognize the sequential narrative framework of beginning, middle, end, and the elements of plot, setting, character, etc.  However, students are less familiar with nonfiction text structure.  If they learn to recognize and understand these structures, they will more likely comprehend what they are reading.  Here are some of the most common expository text structures:  Cause and effect, problem and solution, question and answer, comparison and contrast, description, and sequence.  On your hand-out there are examples given of how to explain these text structures to students through sentences built around the term goose bumps.  These ideas were shared by Stephanie Harvey in her book, Nonfiction Matters.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Another technique to demonstrate to students is how to find important ideas within paragraphs.  Teach them that the first and last lines of a paragraph usually carry essential thoughts.  For example, if you look at your Peru chapter again, you will notice the first sentence:  </a:t>
            </a:r>
            <a:r>
              <a:rPr lang="en-US" i="1" dirty="0" smtClean="0"/>
              <a:t>Though Peru is rich in resources, such as guano, variations in its physical geography also present problems…. </a:t>
            </a:r>
            <a:r>
              <a:rPr lang="en-US" dirty="0" smtClean="0"/>
              <a:t>Then, look at the last sentence in the paragraph:  </a:t>
            </a:r>
            <a:r>
              <a:rPr lang="en-US" i="1" dirty="0" smtClean="0"/>
              <a:t>Traveling from one part of Peru to another is not easy</a:t>
            </a:r>
            <a:r>
              <a:rPr lang="en-US" dirty="0" smtClean="0"/>
              <a:t>.  From these two sentences one can learn that the physical geography of Peru impedes travel.</a:t>
            </a: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F41497-ED2C-428B-AFF4-F960FF4DC922}"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3733800" cy="2800350"/>
          </a:xfrm>
          <a:noFill/>
          <a:ln>
            <a:solidFill>
              <a:srgbClr val="000000"/>
            </a:solidFill>
            <a:miter lim="800000"/>
            <a:headEnd/>
            <a:tailEnd/>
          </a:ln>
        </p:spPr>
      </p:sp>
      <p:sp>
        <p:nvSpPr>
          <p:cNvPr id="3" name="Notes Placeholder 2"/>
          <p:cNvSpPr>
            <a:spLocks noGrp="1"/>
          </p:cNvSpPr>
          <p:nvPr>
            <p:ph type="body" idx="1"/>
          </p:nvPr>
        </p:nvSpPr>
        <p:spPr>
          <a:xfrm>
            <a:off x="685800" y="3657600"/>
            <a:ext cx="5486400" cy="4800600"/>
          </a:xfrm>
        </p:spPr>
        <p:txBody>
          <a:bodyPr>
            <a:normAutofit fontScale="92500" lnSpcReduction="10000"/>
          </a:bodyPr>
          <a:lstStyle/>
          <a:p>
            <a:pPr eaLnBrk="1" fontAlgn="auto" hangingPunct="1">
              <a:spcBef>
                <a:spcPts val="0"/>
              </a:spcBef>
              <a:spcAft>
                <a:spcPts val="0"/>
              </a:spcAft>
              <a:defRPr/>
            </a:pPr>
            <a:r>
              <a:rPr lang="en-US" dirty="0" smtClean="0"/>
              <a:t>Let’s look at another strategy from the list of seven strategies that students can use to help them comprehend text.  Determining Important ideas is a strategy that can be used in the pre-reading stage, during reading, and after reading.  It involves decision making by the student.  One of the best ways to teach this strategy is to model it with a think aloud.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Students also need to be taught how to use expository or nonfiction features to help them determine important ideas.  Teaching students to recognize words that signal importance such as:  for example, in conclusion, but… will help them realize that they need to pay close attention to the ideas that follow those words.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Students also need to be taught about textual features that alert readers to important information.  Most of these are used often in school textbooks.  The features might include special fonts, color print, bold print, italics, bullets, captions, and labels.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fiction texts, students can readily recognize the sequential narrative framework of beginning, middle, end, and the elements of plot, setting, character, etc.  However, students are less familiar with nonfiction text structure.  If they learn to recognize and understand these structures, they will more likely comprehend what they are reading.  Here are some of the most common expository text structures:  Cause and effect, problem and solution, question and answer, comparison and contrast, description, and sequence.  On your hand-out there are examples given of how to explain these text structures to students through sentences built around the term goose bumps.  These ideas were shared by Stephanie Harvey in her book, Nonfiction Matters.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Another technique to demonstrate to students is how to find important ideas within paragraphs.  Teach them that the first and last lines of a paragraph usually carry essential thoughts.  For example, if you look at your Peru chapter again, you will notice the first sentence:  </a:t>
            </a:r>
            <a:r>
              <a:rPr lang="en-US" i="1" dirty="0" smtClean="0"/>
              <a:t>Though Peru is rich in resources, such as guano, variations in its physical geography also present problems…. </a:t>
            </a:r>
            <a:r>
              <a:rPr lang="en-US" dirty="0" smtClean="0"/>
              <a:t>Then, look at the last sentence in the paragraph:  </a:t>
            </a:r>
            <a:r>
              <a:rPr lang="en-US" i="1" dirty="0" smtClean="0"/>
              <a:t>Traveling from one part of Peru to another is not easy</a:t>
            </a:r>
            <a:r>
              <a:rPr lang="en-US" dirty="0" smtClean="0"/>
              <a:t>.  From these two sentences one can learn that the physical geography of Peru impedes travel.</a:t>
            </a: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FFCA18-E455-48F2-A0DF-FE2BD71983F6}"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3000" y="685800"/>
            <a:ext cx="3733800" cy="2800350"/>
          </a:xfrm>
          <a:noFill/>
          <a:ln>
            <a:solidFill>
              <a:srgbClr val="000000"/>
            </a:solidFill>
            <a:miter lim="800000"/>
            <a:headEnd/>
            <a:tailEnd/>
          </a:ln>
        </p:spPr>
      </p:sp>
      <p:sp>
        <p:nvSpPr>
          <p:cNvPr id="3" name="Notes Placeholder 2"/>
          <p:cNvSpPr>
            <a:spLocks noGrp="1"/>
          </p:cNvSpPr>
          <p:nvPr>
            <p:ph type="body" idx="1"/>
          </p:nvPr>
        </p:nvSpPr>
        <p:spPr>
          <a:xfrm>
            <a:off x="685800" y="3657600"/>
            <a:ext cx="5486400" cy="4800600"/>
          </a:xfrm>
        </p:spPr>
        <p:txBody>
          <a:bodyPr>
            <a:normAutofit fontScale="92500" lnSpcReduction="10000"/>
          </a:bodyPr>
          <a:lstStyle/>
          <a:p>
            <a:pPr eaLnBrk="1" fontAlgn="auto" hangingPunct="1">
              <a:spcBef>
                <a:spcPts val="0"/>
              </a:spcBef>
              <a:spcAft>
                <a:spcPts val="0"/>
              </a:spcAft>
              <a:defRPr/>
            </a:pPr>
            <a:r>
              <a:rPr lang="en-US" dirty="0" smtClean="0"/>
              <a:t>Let’s look at another strategy from the list of seven strategies that students can use to help them comprehend text.  Determining Important ideas is a strategy that can be used in the pre-reading stage, during reading, and after reading.  It involves decision making by the student.  One of the best ways to teach this strategy is to model it with a think aloud.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Students also need to be taught how to use expository or nonfiction features to help them determine important ideas.  Teaching students to recognize words that signal importance such as:  for example, in conclusion, but… will help them realize that they need to pay close attention to the ideas that follow those words.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Students also need to be taught about textual features that alert readers to important information.  Most of these are used often in school textbooks.  The features might include special fonts, color print, bold print, italics, bullets, captions, and labels.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fiction texts, students can readily recognize the sequential narrative framework of beginning, middle, end, and the elements of plot, setting, character, etc.  However, students are less familiar with nonfiction text structure.  If they learn to recognize and understand these structures, they will more likely comprehend what they are reading.  Here are some of the most common expository text structures:  Cause and effect, problem and solution, question and answer, comparison and contrast, description, and sequence.  On your hand-out there are examples given of how to explain these text structures to students through sentences built around the term goose bumps.  These ideas were shared by Stephanie Harvey in her book, Nonfiction Matters.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Another technique to demonstrate to students is how to find important ideas within paragraphs.  Teach them that the first and last lines of a paragraph usually carry essential thoughts.  For example, if you look at your Peru chapter again, you will notice the first sentence:  </a:t>
            </a:r>
            <a:r>
              <a:rPr lang="en-US" i="1" dirty="0" smtClean="0"/>
              <a:t>Though Peru is rich in resources, such as guano, variations in its physical geography also present problems…. </a:t>
            </a:r>
            <a:r>
              <a:rPr lang="en-US" dirty="0" smtClean="0"/>
              <a:t>Then, look at the last sentence in the paragraph:  </a:t>
            </a:r>
            <a:r>
              <a:rPr lang="en-US" i="1" dirty="0" smtClean="0"/>
              <a:t>Traveling from one part of Peru to another is not easy</a:t>
            </a:r>
            <a:r>
              <a:rPr lang="en-US" dirty="0" smtClean="0"/>
              <a:t>.  From these two sentences one can learn that the physical geography of Peru impedes travel.</a:t>
            </a: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3EA8C0-ED31-4452-AB92-7C684D687414}"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E0F3A3E-4A51-46E5-A53D-498788E24E8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seven key reading strategies were explained by Stephanie Harvey and were based on the research of P. David Pearson.  They can be applied to a variety of texts from fiction to nonfiction.  Throughout this presentation, we will share some ideas with you about how to teach the strategies to students.  We’ll explain them in more detail as we demonstrate them.</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C16131-50E2-4B1C-8214-2FD90B5B5A18}"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seven key reading strategies were explained by Stephanie Harvey and were based on the research of P. David Pearson.  They can be applied to a variety of texts from fiction to nonfiction.  Throughout this presentation, we will share some ideas with you about how to teach the strategies to students.  We’ll explain them in more detail as we demonstrate them.</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97DD8A-D1D7-432A-BFAC-945903E9D751}"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seven key reading strategies were explained by Stephanie Harvey and were based on the research of P. David Pearson.  They can be applied to a variety of texts from fiction to nonfiction.  Throughout this presentation, we will share some ideas with you about how to teach the strategies to students.  We’ll explain them in more detail as we demonstrate them.</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5F44D0-CB6A-4B2C-AA1E-BC15C8F8D5AA}"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seven key reading strategies were explained by Stephanie Harvey and were based on the research of P. David Pearson.  They can be applied to a variety of texts from fiction to nonfiction.  Throughout this presentation, we will share some ideas with you about how to teach the strategies to students.  We’ll explain them in more detail as we demonstrate them.</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3EDA4F-8EAE-4EE2-B24C-F9648176760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This part of the presentation will focus on teaching some of the seven reading strategies in content area classrooms such as social studies, math, and science classrooms.  Let’s examine some key questions related to the topic.  </a:t>
            </a:r>
          </a:p>
          <a:p>
            <a:pPr eaLnBrk="1" fontAlgn="auto" hangingPunct="1">
              <a:spcBef>
                <a:spcPts val="0"/>
              </a:spcBef>
              <a:spcAft>
                <a:spcPts val="0"/>
              </a:spcAft>
              <a:defRPr/>
            </a:pPr>
            <a:r>
              <a:rPr lang="en-US" i="1" dirty="0" smtClean="0"/>
              <a:t>Why aren’t reading skills taught more often at the middle school level?  </a:t>
            </a:r>
            <a:r>
              <a:rPr lang="en-US" dirty="0" smtClean="0"/>
              <a:t>Content area teachers are content experts who have a passion for what they teach.  However, they need to teach students </a:t>
            </a:r>
            <a:r>
              <a:rPr lang="en-US" b="1" dirty="0" smtClean="0"/>
              <a:t>how</a:t>
            </a:r>
            <a:r>
              <a:rPr lang="en-US" dirty="0" smtClean="0"/>
              <a:t> to learn.  Students don’t have the years of background knowledge and subject vocabulary that the teachers possess.  So, they need to be guided in how to use reading strategies to understand texts.</a:t>
            </a:r>
          </a:p>
          <a:p>
            <a:pPr eaLnBrk="1" fontAlgn="auto" hangingPunct="1">
              <a:spcBef>
                <a:spcPts val="0"/>
              </a:spcBef>
              <a:spcAft>
                <a:spcPts val="0"/>
              </a:spcAft>
              <a:defRPr/>
            </a:pPr>
            <a:r>
              <a:rPr lang="en-US" i="1" dirty="0" smtClean="0"/>
              <a:t>Do all students struggle with content area reading?  </a:t>
            </a:r>
            <a:r>
              <a:rPr lang="en-US" dirty="0" smtClean="0"/>
              <a:t>All students can benefit from learning how to use reading strategies.  Low-achieving students may benefit the most from strategy instruction, but good readers also struggle with difficult texts.  Good readers are more likely to have developed reading strategies on their own, but they can always learn more techniques to help them comprehend content area material.</a:t>
            </a:r>
          </a:p>
          <a:p>
            <a:pPr eaLnBrk="1" fontAlgn="auto" hangingPunct="1">
              <a:spcBef>
                <a:spcPts val="0"/>
              </a:spcBef>
              <a:spcAft>
                <a:spcPts val="0"/>
              </a:spcAft>
              <a:defRPr/>
            </a:pPr>
            <a:r>
              <a:rPr lang="en-US" i="1" dirty="0" smtClean="0"/>
              <a:t>What is driving the renewed interest in teaching reading strategies?  </a:t>
            </a:r>
            <a:r>
              <a:rPr lang="en-US" dirty="0" smtClean="0"/>
              <a:t>The standards movement is focusing attention on reading skills at the middle school and high school levels.  Many assessments and standards are measuring reading and writing skills.  This indicates that our educational system wants students who have the following skills as summarized by Marcia </a:t>
            </a:r>
            <a:r>
              <a:rPr lang="en-US" dirty="0" err="1" smtClean="0"/>
              <a:t>D’Arcangelo</a:t>
            </a:r>
            <a:r>
              <a:rPr lang="en-US" dirty="0" smtClean="0"/>
              <a:t> in her article “The Challenge of Content-Area Reading” :  “We want students who can read information, make critical decisions about it, form their own opinions, and respond intelligently.”</a:t>
            </a:r>
          </a:p>
          <a:p>
            <a:pPr eaLnBrk="1" fontAlgn="auto" hangingPunct="1">
              <a:spcBef>
                <a:spcPts val="0"/>
              </a:spcBef>
              <a:spcAft>
                <a:spcPts val="0"/>
              </a:spcAft>
              <a:defRPr/>
            </a:pPr>
            <a:r>
              <a:rPr lang="en-US" i="1" dirty="0" smtClean="0"/>
              <a:t>Why is middle school a good time to focus on the teaching of reading skills?</a:t>
            </a:r>
            <a:r>
              <a:rPr lang="en-US" dirty="0" smtClean="0"/>
              <a:t>  Shouldn’t students have already learned these skills in elementary school?  According to the National Institute of Mental Health, “Children’s cognitive ability increases during late childhood and early adolescence.”  Middle school is a time when grade-level learning begins to focus less on process learning and more on subject-area knowledge.  Teachers can use this period of cognitive growth to help students improve their basic literacy skills as well as their academic learning.</a:t>
            </a:r>
          </a:p>
          <a:p>
            <a:pPr eaLnBrk="1" fontAlgn="auto" hangingPunct="1">
              <a:spcBef>
                <a:spcPts val="0"/>
              </a:spcBef>
              <a:spcAft>
                <a:spcPts val="0"/>
              </a:spcAft>
              <a:defRPr/>
            </a:pPr>
            <a:r>
              <a:rPr lang="en-US" i="1" dirty="0" smtClean="0"/>
              <a:t>What methods can teachers use to help students become more strategic readers?</a:t>
            </a:r>
          </a:p>
          <a:p>
            <a:pPr eaLnBrk="1" fontAlgn="auto" hangingPunct="1">
              <a:spcBef>
                <a:spcPts val="0"/>
              </a:spcBef>
              <a:spcAft>
                <a:spcPts val="0"/>
              </a:spcAft>
              <a:defRPr/>
            </a:pPr>
            <a:r>
              <a:rPr lang="en-US" dirty="0" smtClean="0"/>
              <a:t>Teaching students the seven reading strategies presented in this workshop is one way to help students become more strategic readers.</a:t>
            </a:r>
            <a:endParaRPr lang="en-US" dirty="0"/>
          </a:p>
          <a:p>
            <a:pPr eaLnBrk="1" fontAlgn="auto" hangingPunct="1">
              <a:spcBef>
                <a:spcPts val="0"/>
              </a:spcBef>
              <a:spcAft>
                <a:spcPts val="0"/>
              </a:spcAft>
              <a:defRPr/>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4A1ABF-6511-4944-AA80-BA8D9FFDFD6E}"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The first reading skill I will focus on is Activating Background Knowledge.  This is a pre-reading strategy, because students need to spend some time looking over the text before beginning the reading process.  </a:t>
            </a:r>
          </a:p>
          <a:p>
            <a:pPr eaLnBrk="1" fontAlgn="auto" hangingPunct="1">
              <a:spcBef>
                <a:spcPts val="0"/>
              </a:spcBef>
              <a:spcAft>
                <a:spcPts val="0"/>
              </a:spcAft>
              <a:defRPr/>
            </a:pPr>
            <a:r>
              <a:rPr lang="en-US" dirty="0" smtClean="0"/>
              <a:t>Setting a purpose for reading helps students think consciously about why they are about to read a particular text.  For example, soon you will be working with a chapter from a geography textbook entitled, “Peru”.  The geography teacher might set the purpose by telling students that she would like them to read this chapter for the purpose of noting similarities and differences between Peru and other countries in South America.  </a:t>
            </a:r>
          </a:p>
          <a:p>
            <a:pPr eaLnBrk="1" fontAlgn="auto" hangingPunct="1">
              <a:spcBef>
                <a:spcPts val="0"/>
              </a:spcBef>
              <a:spcAft>
                <a:spcPts val="0"/>
              </a:spcAft>
              <a:defRPr/>
            </a:pPr>
            <a:r>
              <a:rPr lang="en-US" dirty="0" smtClean="0"/>
              <a:t>There are many teaching techniques that content area teachers can use to help students activate background knowledge.  </a:t>
            </a:r>
          </a:p>
          <a:p>
            <a:pPr eaLnBrk="1" fontAlgn="auto" hangingPunct="1">
              <a:spcBef>
                <a:spcPts val="0"/>
              </a:spcBef>
              <a:spcAft>
                <a:spcPts val="0"/>
              </a:spcAft>
              <a:defRPr/>
            </a:pPr>
            <a:r>
              <a:rPr lang="en-US" dirty="0">
                <a:solidFill>
                  <a:srgbClr val="FF0000"/>
                </a:solidFill>
              </a:rPr>
              <a:t>*</a:t>
            </a:r>
            <a:r>
              <a:rPr lang="en-US" dirty="0" smtClean="0"/>
              <a:t>K-W-L stands for Know-Want to Know- and Learned.  Students can fill out a chart sharing what they know about a topic before reading.  They can also write some questions indicating what they’d like to learn.  Finally, when they finish reading, they can tell what they learned.</a:t>
            </a:r>
          </a:p>
          <a:p>
            <a:pPr eaLnBrk="1" fontAlgn="auto" hangingPunct="1">
              <a:spcBef>
                <a:spcPts val="0"/>
              </a:spcBef>
              <a:spcAft>
                <a:spcPts val="0"/>
              </a:spcAft>
              <a:defRPr/>
            </a:pPr>
            <a:r>
              <a:rPr lang="en-US" dirty="0" smtClean="0">
                <a:solidFill>
                  <a:srgbClr val="FF0000"/>
                </a:solidFill>
              </a:rPr>
              <a:t>*</a:t>
            </a:r>
            <a:r>
              <a:rPr lang="en-US" dirty="0" smtClean="0"/>
              <a:t>An Anticipation Guide consists of a series of statements to which students are asked to respond.  It is a motivational teaching tool, because students use prediction, controversy, and activation of prior knowledge to get them interested in reading the assigned piece.  When the teacher prepares an anticipation guide, he makes 5-10 accurate and inaccurate statements related to the content.  Students can choose to agree or disagree with each statement.  Then, students read the assigned text checking their initial reactions against information in the text.  For example, if students were assigned to read an article entitled, “An Indian Father’s Plea”, one anticipation guide statement might be “Indian Education receives financial support from the federal government.”  </a:t>
            </a:r>
          </a:p>
          <a:p>
            <a:pPr eaLnBrk="1" fontAlgn="auto" hangingPunct="1">
              <a:spcBef>
                <a:spcPts val="0"/>
              </a:spcBef>
              <a:spcAft>
                <a:spcPts val="0"/>
              </a:spcAft>
              <a:defRPr/>
            </a:pPr>
            <a:r>
              <a:rPr lang="en-US" dirty="0" smtClean="0">
                <a:solidFill>
                  <a:srgbClr val="FF0000"/>
                </a:solidFill>
              </a:rPr>
              <a:t>*</a:t>
            </a:r>
            <a:r>
              <a:rPr lang="en-US" dirty="0" smtClean="0"/>
              <a:t>A teacher can use other methods to provide background material to students if she thinks they lack it.  For example, a brief lecture might be given, a video clip might be shown, or another visual may develop interest in the students.</a:t>
            </a:r>
          </a:p>
          <a:p>
            <a:pPr eaLnBrk="1" fontAlgn="auto" hangingPunct="1">
              <a:spcBef>
                <a:spcPts val="0"/>
              </a:spcBef>
              <a:spcAft>
                <a:spcPts val="0"/>
              </a:spcAft>
              <a:defRPr/>
            </a:pPr>
            <a:r>
              <a:rPr lang="en-US" dirty="0" smtClean="0">
                <a:solidFill>
                  <a:srgbClr val="FF0000"/>
                </a:solidFill>
              </a:rPr>
              <a:t>*</a:t>
            </a:r>
            <a:r>
              <a:rPr lang="en-US" dirty="0" smtClean="0"/>
              <a:t>Finally, I will present a short lesson on the strategy of teaching students to Preview text.</a:t>
            </a:r>
            <a:endParaRPr lang="en-US" dirty="0" smtClean="0">
              <a:solidFill>
                <a:srgbClr val="FF0000"/>
              </a:solidFill>
            </a:endParaRPr>
          </a:p>
          <a:p>
            <a:pPr eaLnBrk="1" fontAlgn="auto" hangingPunct="1">
              <a:spcBef>
                <a:spcPts val="0"/>
              </a:spcBef>
              <a:spcAft>
                <a:spcPts val="0"/>
              </a:spcAft>
              <a:defRPr/>
            </a:pPr>
            <a:endParaRPr lang="en-US"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4C2592-0670-42A8-B997-D14395C84FBA}"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Often students want to rush into reading, so they can finish up their required work quickly.  As content area teachers, you want to teach them the usefulness of previewing text before they read.  Let’s follow the steps together of previewing this chapter from World Cultures and Geography on the country of Peru.  </a:t>
            </a:r>
          </a:p>
          <a:p>
            <a:pPr eaLnBrk="1" hangingPunct="1">
              <a:spcBef>
                <a:spcPct val="0"/>
              </a:spcBef>
            </a:pPr>
            <a:endParaRPr lang="en-US" smtClean="0"/>
          </a:p>
          <a:p>
            <a:pPr eaLnBrk="1" hangingPunct="1">
              <a:spcBef>
                <a:spcPct val="0"/>
              </a:spcBef>
            </a:pPr>
            <a:r>
              <a:rPr lang="en-US" smtClean="0">
                <a:solidFill>
                  <a:srgbClr val="FF0000"/>
                </a:solidFill>
              </a:rPr>
              <a:t>*</a:t>
            </a:r>
            <a:r>
              <a:rPr lang="en-US" smtClean="0"/>
              <a:t>First, we need to read the title.  Students have already learned about the history of Peru, so this section of the chapter focuses on Peru today.  </a:t>
            </a:r>
          </a:p>
          <a:p>
            <a:pPr eaLnBrk="1" hangingPunct="1">
              <a:spcBef>
                <a:spcPct val="0"/>
              </a:spcBef>
            </a:pPr>
            <a:endParaRPr lang="en-US" smtClean="0"/>
          </a:p>
          <a:p>
            <a:pPr eaLnBrk="1" hangingPunct="1">
              <a:spcBef>
                <a:spcPct val="0"/>
              </a:spcBef>
            </a:pPr>
            <a:r>
              <a:rPr lang="en-US" smtClean="0">
                <a:solidFill>
                  <a:srgbClr val="FF0000"/>
                </a:solidFill>
              </a:rPr>
              <a:t>*N</a:t>
            </a:r>
            <a:r>
              <a:rPr lang="en-US" smtClean="0"/>
              <a:t>ext, skim the introduction.  In this case, we see a Main Idea and a statement “Why it matters now”.  </a:t>
            </a:r>
          </a:p>
          <a:p>
            <a:pPr eaLnBrk="1" hangingPunct="1">
              <a:spcBef>
                <a:spcPct val="0"/>
              </a:spcBef>
            </a:pPr>
            <a:endParaRPr lang="en-US" smtClean="0"/>
          </a:p>
          <a:p>
            <a:pPr eaLnBrk="1" hangingPunct="1">
              <a:spcBef>
                <a:spcPct val="0"/>
              </a:spcBef>
            </a:pPr>
            <a:r>
              <a:rPr lang="en-US" smtClean="0">
                <a:solidFill>
                  <a:srgbClr val="FF0000"/>
                </a:solidFill>
              </a:rPr>
              <a:t>*</a:t>
            </a:r>
            <a:r>
              <a:rPr lang="en-US" smtClean="0"/>
              <a:t>Now, read the headings and subheadings throughout the chapter section.  </a:t>
            </a:r>
          </a:p>
          <a:p>
            <a:pPr eaLnBrk="1" hangingPunct="1">
              <a:spcBef>
                <a:spcPct val="0"/>
              </a:spcBef>
            </a:pPr>
            <a:endParaRPr lang="en-US" smtClean="0"/>
          </a:p>
          <a:p>
            <a:pPr eaLnBrk="1" hangingPunct="1">
              <a:spcBef>
                <a:spcPct val="0"/>
              </a:spcBef>
            </a:pPr>
            <a:r>
              <a:rPr lang="en-US" smtClean="0"/>
              <a:t>Let’s turn to more pages in the Peru chapter.  Please turn to page 2.</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9F70C1-A3B5-4F50-B36B-3249B8DFD03B}"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dirty="0" smtClean="0"/>
              <a:t>Click to edit Master title style</a:t>
            </a:r>
            <a:endParaRPr lang="en-US" dirty="0"/>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C799DEFB-570F-4468-8B33-72AEC80E6992}" type="datetimeFigureOut">
              <a:rPr lang="en-US"/>
              <a:pPr>
                <a:defRPr/>
              </a:pPr>
              <a:t>12/24/2010</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0487B75C-B2C4-40CD-B9F8-7D34DDD167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23F3D70-16D8-452E-B888-F1211D969C8E}" type="datetimeFigureOut">
              <a:rPr lang="en-US"/>
              <a:pPr>
                <a:defRPr/>
              </a:pPr>
              <a:t>12/24/2010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29FD692-8DF2-4762-AD5A-C8F298C306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1AC6012-A8E1-4434-9A76-2AC7D71E1D9C}" type="datetimeFigureOut">
              <a:rPr lang="en-US"/>
              <a:pPr>
                <a:defRPr/>
              </a:pPr>
              <a:t>12/24/2010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3E9F378-AB39-45C6-BF12-08700DD9AA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882808"/>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32C54BEC-EC47-4C5A-B45E-F85C3F3764FD}" type="datetimeFigureOut">
              <a:rPr lang="en-US"/>
              <a:pPr>
                <a:defRPr/>
              </a:pPr>
              <a:t>12/24/2010</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8A3480-780D-4085-AAFD-EC3AE56F81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3613E968-B743-446B-9847-9246BAC1EC49}" type="datetimeFigureOut">
              <a:rPr lang="en-US"/>
              <a:pPr>
                <a:defRPr/>
              </a:pPr>
              <a:t>12/24/2010</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F7E1FB14-2C1D-4EB2-96D9-D070A089CAD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C46BFA9-114A-4AEE-8268-FBB457FFA5C0}" type="datetimeFigureOut">
              <a:rPr lang="en-US"/>
              <a:pPr>
                <a:defRPr/>
              </a:pPr>
              <a:t>12/24/2010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2EDB753-581F-4B01-8666-CA5720332FF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81DDB5C9-7380-42BC-B8F9-8D741BA00F5C}" type="datetimeFigureOut">
              <a:rPr lang="en-US"/>
              <a:pPr>
                <a:defRPr/>
              </a:pPr>
              <a:t>12/24/2010</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EE107AB1-819B-4159-94C9-07742B5E04F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9503DA4-815C-4345-9CA3-8C42E2BA82A1}" type="datetimeFigureOut">
              <a:rPr lang="en-US"/>
              <a:pPr>
                <a:defRPr/>
              </a:pPr>
              <a:t>12/24/2010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BF66DD1-2E63-4A92-88DC-66CD1C7380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F956C85-CAAC-4C83-A146-0D0FC1C80405}" type="datetimeFigureOut">
              <a:rPr lang="en-US"/>
              <a:pPr>
                <a:defRPr/>
              </a:pPr>
              <a:t>12/24/2010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D180965-699C-4C42-8811-2074F28CC2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26EEB0A1-C817-49D3-92F5-2789D1DC7C80}" type="datetimeFigureOut">
              <a:rPr lang="en-US"/>
              <a:pPr>
                <a:defRPr/>
              </a:pPr>
              <a:t>12/24/2010</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35C8779C-3860-4B60-A912-30866A5710C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AC1FACC0-4D17-4CC8-8662-71435DD81863}" type="datetimeFigureOut">
              <a:rPr lang="en-US"/>
              <a:pPr>
                <a:defRPr/>
              </a:pPr>
              <a:t>12/24/2010</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D0A51C93-D570-4583-B832-F4EF85BAC6A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D619236B-3CFB-4235-9FAF-12F84490A83B}" type="datetimeFigureOut">
              <a:rPr lang="en-US"/>
              <a:pPr>
                <a:defRPr/>
              </a:pPr>
              <a:t>12/24/2010</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E0C6E02D-845A-4663-9623-58A8C919FF8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0" r:id="rId4"/>
    <p:sldLayoutId id="2147483738" r:id="rId5"/>
    <p:sldLayoutId id="2147483731" r:id="rId6"/>
    <p:sldLayoutId id="2147483732" r:id="rId7"/>
    <p:sldLayoutId id="2147483739" r:id="rId8"/>
    <p:sldLayoutId id="2147483740" r:id="rId9"/>
    <p:sldLayoutId id="2147483733" r:id="rId10"/>
    <p:sldLayoutId id="2147483734"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C453"/>
          </a:solidFill>
          <a:latin typeface="Century Gothic" pitchFamily="34" charset="0"/>
        </a:defRPr>
      </a:lvl2pPr>
      <a:lvl3pPr marL="484188" indent="-484188" algn="l" rtl="0" eaLnBrk="0" fontAlgn="base" hangingPunct="0">
        <a:spcBef>
          <a:spcPct val="0"/>
        </a:spcBef>
        <a:spcAft>
          <a:spcPct val="0"/>
        </a:spcAft>
        <a:defRPr sz="4200">
          <a:solidFill>
            <a:srgbClr val="FFC453"/>
          </a:solidFill>
          <a:latin typeface="Century Gothic" pitchFamily="34" charset="0"/>
        </a:defRPr>
      </a:lvl3pPr>
      <a:lvl4pPr marL="484188" indent="-484188" algn="l" rtl="0" eaLnBrk="0" fontAlgn="base" hangingPunct="0">
        <a:spcBef>
          <a:spcPct val="0"/>
        </a:spcBef>
        <a:spcAft>
          <a:spcPct val="0"/>
        </a:spcAft>
        <a:defRPr sz="4200">
          <a:solidFill>
            <a:srgbClr val="FFC453"/>
          </a:solidFill>
          <a:latin typeface="Century Gothic" pitchFamily="34" charset="0"/>
        </a:defRPr>
      </a:lvl4pPr>
      <a:lvl5pPr marL="484188" indent="-484188" algn="l" rtl="0" eaLnBrk="0" fontAlgn="base" hangingPunct="0">
        <a:spcBef>
          <a:spcPct val="0"/>
        </a:spcBef>
        <a:spcAft>
          <a:spcPct val="0"/>
        </a:spcAft>
        <a:defRPr sz="4200">
          <a:solidFill>
            <a:srgbClr val="FFC453"/>
          </a:solidFill>
          <a:latin typeface="Century Gothic" pitchFamily="34" charset="0"/>
        </a:defRPr>
      </a:lvl5pPr>
      <a:lvl6pPr marL="941388" indent="-484188" algn="l" rtl="0" fontAlgn="base">
        <a:spcBef>
          <a:spcPct val="0"/>
        </a:spcBef>
        <a:spcAft>
          <a:spcPct val="0"/>
        </a:spcAft>
        <a:defRPr sz="4200">
          <a:solidFill>
            <a:srgbClr val="FFC453"/>
          </a:solidFill>
          <a:latin typeface="Century Gothic" pitchFamily="34" charset="0"/>
        </a:defRPr>
      </a:lvl6pPr>
      <a:lvl7pPr marL="1398588" indent="-484188" algn="l" rtl="0" fontAlgn="base">
        <a:spcBef>
          <a:spcPct val="0"/>
        </a:spcBef>
        <a:spcAft>
          <a:spcPct val="0"/>
        </a:spcAft>
        <a:defRPr sz="4200">
          <a:solidFill>
            <a:srgbClr val="FFC453"/>
          </a:solidFill>
          <a:latin typeface="Century Gothic" pitchFamily="34" charset="0"/>
        </a:defRPr>
      </a:lvl7pPr>
      <a:lvl8pPr marL="1855788" indent="-484188" algn="l" rtl="0" fontAlgn="base">
        <a:spcBef>
          <a:spcPct val="0"/>
        </a:spcBef>
        <a:spcAft>
          <a:spcPct val="0"/>
        </a:spcAft>
        <a:defRPr sz="4200">
          <a:solidFill>
            <a:srgbClr val="FFC453"/>
          </a:solidFill>
          <a:latin typeface="Century Gothic" pitchFamily="34" charset="0"/>
        </a:defRPr>
      </a:lvl8pPr>
      <a:lvl9pPr marL="2312988" indent="-484188" algn="l" rtl="0" fontAlgn="base">
        <a:spcBef>
          <a:spcPct val="0"/>
        </a:spcBef>
        <a:spcAft>
          <a:spcPct val="0"/>
        </a:spcAft>
        <a:defRPr sz="4200">
          <a:solidFill>
            <a:srgbClr val="FFC453"/>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4C689"/>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nimoto.com/play/yxA921ucf810wKt3xNjaI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990600"/>
            <a:ext cx="8062912" cy="1905000"/>
          </a:xfrm>
        </p:spPr>
        <p:txBody>
          <a:bodyPr>
            <a:noAutofit/>
          </a:bodyPr>
          <a:lstStyle/>
          <a:p>
            <a:pPr marL="484632" indent="0" eaLnBrk="1" fontAlgn="auto" hangingPunct="1">
              <a:spcAft>
                <a:spcPts val="0"/>
              </a:spcAft>
              <a:defRPr/>
            </a:pPr>
            <a:r>
              <a:rPr lang="en-US" sz="4000" dirty="0" smtClean="0">
                <a:solidFill>
                  <a:schemeClr val="accent1">
                    <a:tint val="83000"/>
                    <a:satMod val="150000"/>
                  </a:schemeClr>
                </a:solidFill>
              </a:rPr>
              <a:t>Teaching Reading Strategies to Middle School Students</a:t>
            </a:r>
            <a:endParaRPr lang="en-US" sz="4000" dirty="0">
              <a:solidFill>
                <a:schemeClr val="accent1">
                  <a:tint val="83000"/>
                  <a:satMod val="150000"/>
                </a:schemeClr>
              </a:solidFill>
            </a:endParaRPr>
          </a:p>
        </p:txBody>
      </p:sp>
      <p:sp>
        <p:nvSpPr>
          <p:cNvPr id="3" name="Subtitle 2"/>
          <p:cNvSpPr>
            <a:spLocks noGrp="1"/>
          </p:cNvSpPr>
          <p:nvPr>
            <p:ph type="subTitle" idx="1"/>
          </p:nvPr>
        </p:nvSpPr>
        <p:spPr>
          <a:xfrm>
            <a:off x="540544" y="2971800"/>
            <a:ext cx="8062912" cy="1031080"/>
          </a:xfrm>
        </p:spPr>
        <p:txBody>
          <a:bodyPr>
            <a:normAutofit/>
          </a:bodyPr>
          <a:lstStyle/>
          <a:p>
            <a:pPr eaLnBrk="1" fontAlgn="auto" hangingPunct="1">
              <a:spcAft>
                <a:spcPts val="0"/>
              </a:spcAft>
              <a:buFont typeface="Wingdings 2"/>
              <a:buNone/>
              <a:defRPr/>
            </a:pPr>
            <a:r>
              <a:rPr lang="en-US" dirty="0" smtClean="0"/>
              <a:t>For Fiction, Nonfiction, </a:t>
            </a:r>
          </a:p>
          <a:p>
            <a:pPr eaLnBrk="1" fontAlgn="auto" hangingPunct="1">
              <a:spcAft>
                <a:spcPts val="0"/>
              </a:spcAft>
              <a:buFont typeface="Wingdings 2"/>
              <a:buNone/>
              <a:defRPr/>
            </a:pPr>
            <a:r>
              <a:rPr lang="en-US" dirty="0" smtClean="0"/>
              <a:t>and Digital Sources</a:t>
            </a:r>
            <a:endParaRPr lang="en-US" dirty="0"/>
          </a:p>
        </p:txBody>
      </p:sp>
      <p:sp>
        <p:nvSpPr>
          <p:cNvPr id="8196" name="TextBox 3"/>
          <p:cNvSpPr txBox="1">
            <a:spLocks noChangeArrowheads="1"/>
          </p:cNvSpPr>
          <p:nvPr/>
        </p:nvSpPr>
        <p:spPr bwMode="auto">
          <a:xfrm>
            <a:off x="6172200" y="5486400"/>
            <a:ext cx="1981200" cy="923925"/>
          </a:xfrm>
          <a:prstGeom prst="rect">
            <a:avLst/>
          </a:prstGeom>
          <a:noFill/>
          <a:ln w="9525">
            <a:noFill/>
            <a:miter lim="800000"/>
            <a:headEnd/>
            <a:tailEnd/>
          </a:ln>
        </p:spPr>
        <p:txBody>
          <a:bodyPr>
            <a:spAutoFit/>
          </a:bodyPr>
          <a:lstStyle/>
          <a:p>
            <a:r>
              <a:rPr lang="en-US">
                <a:latin typeface="Century Gothic" pitchFamily="34" charset="0"/>
              </a:rPr>
              <a:t>Julie Rohan </a:t>
            </a:r>
          </a:p>
          <a:p>
            <a:r>
              <a:rPr lang="en-US">
                <a:latin typeface="Century Gothic" pitchFamily="34" charset="0"/>
              </a:rPr>
              <a:t>Nancy Brown</a:t>
            </a:r>
          </a:p>
          <a:p>
            <a:r>
              <a:rPr lang="en-US">
                <a:latin typeface="Century Gothic" pitchFamily="34" charset="0"/>
              </a:rPr>
              <a:t>Vicki Keller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484632" indent="0" eaLnBrk="1" fontAlgn="auto" hangingPunct="1">
              <a:spcAft>
                <a:spcPts val="0"/>
              </a:spcAft>
              <a:defRPr/>
            </a:pPr>
            <a:r>
              <a:rPr lang="en-US" dirty="0" smtClean="0">
                <a:solidFill>
                  <a:schemeClr val="accent1">
                    <a:tint val="83000"/>
                    <a:satMod val="150000"/>
                  </a:schemeClr>
                </a:solidFill>
              </a:rPr>
              <a:t>Activate Background Knowledge</a:t>
            </a:r>
            <a:endParaRPr lang="en-US" dirty="0">
              <a:solidFill>
                <a:schemeClr val="accent1">
                  <a:tint val="83000"/>
                  <a:satMod val="150000"/>
                </a:schemeClr>
              </a:solidFill>
            </a:endParaRPr>
          </a:p>
        </p:txBody>
      </p:sp>
      <p:sp>
        <p:nvSpPr>
          <p:cNvPr id="6" name="Content Placeholder 5"/>
          <p:cNvSpPr>
            <a:spLocks noGrp="1"/>
          </p:cNvSpPr>
          <p:nvPr>
            <p:ph idx="1"/>
          </p:nvPr>
        </p:nvSpPr>
        <p:spPr>
          <a:xfrm>
            <a:off x="457200" y="1882775"/>
            <a:ext cx="8229600" cy="4572000"/>
          </a:xfrm>
        </p:spPr>
        <p:txBody>
          <a:bodyPr/>
          <a:lstStyle/>
          <a:p>
            <a:pPr eaLnBrk="1" hangingPunct="1"/>
            <a:r>
              <a:rPr lang="en-US" smtClean="0"/>
              <a:t>Pre-reading strategy</a:t>
            </a:r>
          </a:p>
          <a:p>
            <a:pPr eaLnBrk="1" hangingPunct="1"/>
            <a:r>
              <a:rPr lang="en-US" smtClean="0"/>
              <a:t>Set a purpose for reading</a:t>
            </a:r>
          </a:p>
          <a:p>
            <a:pPr eaLnBrk="1" hangingPunct="1"/>
            <a:r>
              <a:rPr lang="en-US" smtClean="0"/>
              <a:t>Use some teaching techniques such as:</a:t>
            </a:r>
          </a:p>
          <a:p>
            <a:pPr lvl="1" eaLnBrk="1" hangingPunct="1">
              <a:buFont typeface="Courier New" pitchFamily="49" charset="0"/>
              <a:buChar char="o"/>
            </a:pPr>
            <a:r>
              <a:rPr lang="en-US" smtClean="0"/>
              <a:t>K-W-L</a:t>
            </a:r>
          </a:p>
          <a:p>
            <a:pPr lvl="1" eaLnBrk="1" hangingPunct="1">
              <a:buFont typeface="Courier New" pitchFamily="49" charset="0"/>
              <a:buChar char="o"/>
            </a:pPr>
            <a:r>
              <a:rPr lang="en-US" smtClean="0"/>
              <a:t>Anticipation Guide</a:t>
            </a:r>
          </a:p>
          <a:p>
            <a:pPr lvl="1" eaLnBrk="1" hangingPunct="1">
              <a:buFont typeface="Courier New" pitchFamily="49" charset="0"/>
              <a:buChar char="o"/>
            </a:pPr>
            <a:r>
              <a:rPr lang="en-US" smtClean="0"/>
              <a:t>Lecture, video, or other visual</a:t>
            </a:r>
          </a:p>
          <a:p>
            <a:pPr lvl="1" eaLnBrk="1" hangingPunct="1">
              <a:buFont typeface="Courier New" pitchFamily="49" charset="0"/>
              <a:buChar char="o"/>
            </a:pPr>
            <a:r>
              <a:rPr lang="en-US" smtClean="0"/>
              <a:t>Previewing the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blinds(horizontal)">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linds(horizontal)">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linds(horizont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46906"/>
          </a:xfrm>
        </p:spPr>
        <p:txBody>
          <a:bodyPr>
            <a:normAutofit fontScale="90000"/>
          </a:bodyPr>
          <a:lstStyle/>
          <a:p>
            <a:pPr marL="484632" indent="0" eaLnBrk="1" fontAlgn="auto" hangingPunct="1">
              <a:spcAft>
                <a:spcPts val="0"/>
              </a:spcAft>
              <a:defRPr/>
            </a:pPr>
            <a:r>
              <a:rPr lang="en-US" dirty="0" smtClean="0">
                <a:solidFill>
                  <a:schemeClr val="accent1">
                    <a:tint val="83000"/>
                    <a:satMod val="150000"/>
                  </a:schemeClr>
                </a:solidFill>
              </a:rPr>
              <a:t>Previewing Text</a:t>
            </a:r>
            <a:endParaRPr lang="en-US" dirty="0">
              <a:solidFill>
                <a:schemeClr val="accent1">
                  <a:tint val="83000"/>
                  <a:satMod val="150000"/>
                </a:schemeClr>
              </a:solidFill>
            </a:endParaRPr>
          </a:p>
        </p:txBody>
      </p:sp>
      <p:pic>
        <p:nvPicPr>
          <p:cNvPr id="18435" name="Picture 2" descr="J:\DCIM\100HPAIO\SCAN0001.JPG"/>
          <p:cNvPicPr>
            <a:picLocks noChangeAspect="1" noChangeArrowheads="1"/>
          </p:cNvPicPr>
          <p:nvPr/>
        </p:nvPicPr>
        <p:blipFill>
          <a:blip r:embed="rId3" cstate="print"/>
          <a:srcRect/>
          <a:stretch>
            <a:fillRect/>
          </a:stretch>
        </p:blipFill>
        <p:spPr bwMode="auto">
          <a:xfrm>
            <a:off x="3962400" y="838200"/>
            <a:ext cx="4953000" cy="5715000"/>
          </a:xfrm>
          <a:prstGeom prst="rect">
            <a:avLst/>
          </a:prstGeom>
          <a:noFill/>
          <a:ln w="9525">
            <a:noFill/>
            <a:miter lim="800000"/>
            <a:headEnd/>
            <a:tailEnd/>
          </a:ln>
        </p:spPr>
      </p:pic>
      <p:sp>
        <p:nvSpPr>
          <p:cNvPr id="18436" name="TextBox 3"/>
          <p:cNvSpPr txBox="1">
            <a:spLocks noChangeArrowheads="1"/>
          </p:cNvSpPr>
          <p:nvPr/>
        </p:nvSpPr>
        <p:spPr bwMode="auto">
          <a:xfrm>
            <a:off x="914400" y="1219200"/>
            <a:ext cx="2667000" cy="5016500"/>
          </a:xfrm>
          <a:prstGeom prst="rect">
            <a:avLst/>
          </a:prstGeom>
          <a:noFill/>
          <a:ln w="9525">
            <a:noFill/>
            <a:miter lim="800000"/>
            <a:headEnd/>
            <a:tailEnd/>
          </a:ln>
        </p:spPr>
        <p:txBody>
          <a:bodyPr>
            <a:spAutoFit/>
          </a:bodyPr>
          <a:lstStyle/>
          <a:p>
            <a:pPr marL="342900" indent="-342900">
              <a:buFontTx/>
              <a:buAutoNum type="arabicPeriod"/>
            </a:pPr>
            <a:r>
              <a:rPr lang="en-US" sz="2000">
                <a:latin typeface="Century Gothic" pitchFamily="34" charset="0"/>
              </a:rPr>
              <a:t>Read the title</a:t>
            </a:r>
          </a:p>
          <a:p>
            <a:pPr marL="342900" indent="-342900">
              <a:buFontTx/>
              <a:buAutoNum type="arabicPeriod"/>
            </a:pPr>
            <a:r>
              <a:rPr lang="en-US" sz="2000">
                <a:latin typeface="Century Gothic" pitchFamily="34" charset="0"/>
              </a:rPr>
              <a:t>Skim the introduction</a:t>
            </a:r>
          </a:p>
          <a:p>
            <a:pPr marL="342900" indent="-342900">
              <a:buFontTx/>
              <a:buAutoNum type="arabicPeriod"/>
            </a:pPr>
            <a:r>
              <a:rPr lang="en-US" sz="2000">
                <a:latin typeface="Century Gothic" pitchFamily="34" charset="0"/>
              </a:rPr>
              <a:t>Read the headings and subheadings</a:t>
            </a:r>
          </a:p>
          <a:p>
            <a:pPr marL="342900" indent="-342900">
              <a:buFontTx/>
              <a:buAutoNum type="arabicPeriod"/>
            </a:pPr>
            <a:r>
              <a:rPr lang="en-US" sz="2000">
                <a:latin typeface="Century Gothic" pitchFamily="34" charset="0"/>
              </a:rPr>
              <a:t>Look at the visuals and captions</a:t>
            </a:r>
          </a:p>
          <a:p>
            <a:pPr marL="342900" indent="-342900">
              <a:buFontTx/>
              <a:buAutoNum type="arabicPeriod"/>
            </a:pPr>
            <a:r>
              <a:rPr lang="en-US" sz="2000">
                <a:latin typeface="Century Gothic" pitchFamily="34" charset="0"/>
              </a:rPr>
              <a:t>Scan for special terms</a:t>
            </a:r>
          </a:p>
          <a:p>
            <a:pPr marL="342900" indent="-342900">
              <a:buFontTx/>
              <a:buAutoNum type="arabicPeriod"/>
            </a:pPr>
            <a:r>
              <a:rPr lang="en-US" sz="2000">
                <a:latin typeface="Century Gothic" pitchFamily="34" charset="0"/>
              </a:rPr>
              <a:t>Skim the summary, if there is one</a:t>
            </a:r>
          </a:p>
          <a:p>
            <a:pPr marL="342900" indent="-342900">
              <a:buFontTx/>
              <a:buAutoNum type="arabicPeriod"/>
            </a:pPr>
            <a:r>
              <a:rPr lang="en-US" sz="2000">
                <a:latin typeface="Century Gothic" pitchFamily="34" charset="0"/>
              </a:rPr>
              <a:t>Skim the review questions.</a:t>
            </a:r>
          </a:p>
        </p:txBody>
      </p:sp>
      <p:cxnSp>
        <p:nvCxnSpPr>
          <p:cNvPr id="10" name="Straight Connector 9"/>
          <p:cNvCxnSpPr/>
          <p:nvPr/>
        </p:nvCxnSpPr>
        <p:spPr>
          <a:xfrm>
            <a:off x="5562600" y="1600200"/>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419600" y="1752600"/>
            <a:ext cx="3733800" cy="1066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noFill/>
            </a:endParaRPr>
          </a:p>
        </p:txBody>
      </p:sp>
      <p:cxnSp>
        <p:nvCxnSpPr>
          <p:cNvPr id="17" name="Straight Connector 16"/>
          <p:cNvCxnSpPr/>
          <p:nvPr/>
        </p:nvCxnSpPr>
        <p:spPr>
          <a:xfrm>
            <a:off x="5029200" y="5486400"/>
            <a:ext cx="1295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J:\DCIM\100HPAIO\SCAN0002.JPG"/>
          <p:cNvPicPr>
            <a:picLocks noChangeAspect="1" noChangeArrowheads="1"/>
          </p:cNvPicPr>
          <p:nvPr/>
        </p:nvPicPr>
        <p:blipFill>
          <a:blip r:embed="rId3" cstate="print"/>
          <a:srcRect/>
          <a:stretch>
            <a:fillRect/>
          </a:stretch>
        </p:blipFill>
        <p:spPr bwMode="auto">
          <a:xfrm>
            <a:off x="228600" y="685800"/>
            <a:ext cx="4419600" cy="5867400"/>
          </a:xfrm>
          <a:prstGeom prst="rect">
            <a:avLst/>
          </a:prstGeom>
          <a:noFill/>
          <a:ln w="9525">
            <a:noFill/>
            <a:miter lim="800000"/>
            <a:headEnd/>
            <a:tailEnd/>
          </a:ln>
        </p:spPr>
      </p:pic>
      <p:pic>
        <p:nvPicPr>
          <p:cNvPr id="19459" name="Picture 3" descr="J:\DCIM\100HPAIO\SCAN0005.JPG"/>
          <p:cNvPicPr>
            <a:picLocks noChangeAspect="1" noChangeArrowheads="1"/>
          </p:cNvPicPr>
          <p:nvPr/>
        </p:nvPicPr>
        <p:blipFill>
          <a:blip r:embed="rId4" cstate="print"/>
          <a:srcRect/>
          <a:stretch>
            <a:fillRect/>
          </a:stretch>
        </p:blipFill>
        <p:spPr bwMode="auto">
          <a:xfrm>
            <a:off x="4876800" y="685800"/>
            <a:ext cx="4038600" cy="5867400"/>
          </a:xfrm>
          <a:prstGeom prst="rect">
            <a:avLst/>
          </a:prstGeom>
          <a:noFill/>
          <a:ln w="9525">
            <a:noFill/>
            <a:miter lim="800000"/>
            <a:headEnd/>
            <a:tailEnd/>
          </a:ln>
        </p:spPr>
      </p:pic>
      <p:cxnSp>
        <p:nvCxnSpPr>
          <p:cNvPr id="10" name="Straight Connector 9"/>
          <p:cNvCxnSpPr/>
          <p:nvPr/>
        </p:nvCxnSpPr>
        <p:spPr>
          <a:xfrm>
            <a:off x="1219200" y="3276600"/>
            <a:ext cx="1143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4724400"/>
            <a:ext cx="14478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91200" y="2590800"/>
            <a:ext cx="533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67400" y="3505200"/>
            <a:ext cx="3048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67400" y="4114800"/>
            <a:ext cx="3048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867400" y="5029200"/>
            <a:ext cx="1524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67400" y="6019800"/>
            <a:ext cx="762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381000" y="838200"/>
            <a:ext cx="3733800" cy="22098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2057400" y="4191000"/>
            <a:ext cx="228600" cy="152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solidFill>
                  <a:schemeClr val="accent1">
                    <a:tint val="83000"/>
                    <a:satMod val="150000"/>
                  </a:schemeClr>
                </a:solidFill>
              </a:rPr>
              <a:t>Determining Important Ideas</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fontScale="92500" lnSpcReduction="20000"/>
          </a:bodyPr>
          <a:lstStyle/>
          <a:p>
            <a:pPr marL="448056" indent="-384048" eaLnBrk="1" fontAlgn="auto" hangingPunct="1">
              <a:spcAft>
                <a:spcPts val="0"/>
              </a:spcAft>
              <a:buFont typeface="Wingdings 2"/>
              <a:buChar char=""/>
              <a:defRPr/>
            </a:pPr>
            <a:r>
              <a:rPr lang="en-US" dirty="0" smtClean="0"/>
              <a:t>Pre-reading, During reading, and After reading strategy</a:t>
            </a:r>
          </a:p>
          <a:p>
            <a:pPr marL="448056" indent="-384048" eaLnBrk="1" fontAlgn="auto" hangingPunct="1">
              <a:spcAft>
                <a:spcPts val="0"/>
              </a:spcAft>
              <a:buFont typeface="Wingdings 2"/>
              <a:buChar char=""/>
              <a:defRPr/>
            </a:pPr>
            <a:r>
              <a:rPr lang="en-US" dirty="0" smtClean="0"/>
              <a:t>Words that signal importance:  </a:t>
            </a:r>
            <a:r>
              <a:rPr lang="en-US" i="1" dirty="0" smtClean="0">
                <a:solidFill>
                  <a:schemeClr val="accent6">
                    <a:lumMod val="60000"/>
                    <a:lumOff val="40000"/>
                  </a:schemeClr>
                </a:solidFill>
              </a:rPr>
              <a:t>for example, in fact, in conclusion, but, therefore, such as</a:t>
            </a:r>
          </a:p>
          <a:p>
            <a:pPr marL="448056" indent="-384048" eaLnBrk="1" fontAlgn="auto" hangingPunct="1">
              <a:spcAft>
                <a:spcPts val="0"/>
              </a:spcAft>
              <a:buFont typeface="Wingdings 2"/>
              <a:buChar char=""/>
              <a:defRPr/>
            </a:pPr>
            <a:r>
              <a:rPr lang="en-US" dirty="0" smtClean="0"/>
              <a:t>Textual features indicate importance:  </a:t>
            </a:r>
            <a:r>
              <a:rPr lang="en-US" dirty="0" smtClean="0">
                <a:solidFill>
                  <a:schemeClr val="accent6">
                    <a:lumMod val="60000"/>
                    <a:lumOff val="40000"/>
                  </a:schemeClr>
                </a:solidFill>
              </a:rPr>
              <a:t>fonts, special effects like boldface print, italics</a:t>
            </a:r>
          </a:p>
          <a:p>
            <a:pPr marL="448056" indent="-384048" eaLnBrk="1" fontAlgn="auto" hangingPunct="1">
              <a:spcAft>
                <a:spcPts val="0"/>
              </a:spcAft>
              <a:buFont typeface="Wingdings 2"/>
              <a:buChar char=""/>
              <a:defRPr/>
            </a:pPr>
            <a:r>
              <a:rPr lang="en-US" dirty="0" smtClean="0"/>
              <a:t>Expository Text Structure:  </a:t>
            </a:r>
            <a:r>
              <a:rPr lang="en-US" dirty="0" smtClean="0">
                <a:solidFill>
                  <a:schemeClr val="accent6">
                    <a:lumMod val="60000"/>
                    <a:lumOff val="40000"/>
                  </a:schemeClr>
                </a:solidFill>
              </a:rPr>
              <a:t>cause/effect, problem/solution, question/answer, comparison/contrast, description, sequence</a:t>
            </a:r>
          </a:p>
          <a:p>
            <a:pPr marL="448056" indent="-384048" eaLnBrk="1" fontAlgn="auto" hangingPunct="1">
              <a:spcAft>
                <a:spcPts val="0"/>
              </a:spcAft>
              <a:buFont typeface="Wingdings 2"/>
              <a:buChar char=""/>
              <a:defRPr/>
            </a:pPr>
            <a:r>
              <a:rPr lang="en-US" dirty="0" smtClean="0"/>
              <a:t>Finding Main Ideas in paragraphs:  first and last sentences</a:t>
            </a:r>
          </a:p>
          <a:p>
            <a:pPr marL="448056" indent="-384048" eaLnBrk="1" fontAlgn="auto" hangingPunct="1">
              <a:spcAft>
                <a:spcPts val="0"/>
              </a:spcAft>
              <a:buFont typeface="Wingdings 2"/>
              <a:buChar char=""/>
              <a:defRPr/>
            </a:pPr>
            <a:endParaRPr lang="en-US" dirty="0" smtClean="0"/>
          </a:p>
          <a:p>
            <a:pPr marL="448056" indent="-384048" eaLnBrk="1" fontAlgn="auto" hangingPunct="1">
              <a:spcAft>
                <a:spcPts val="0"/>
              </a:spcAft>
              <a:buFont typeface="Wingdings 2"/>
              <a:buChar char=""/>
              <a:defRPr/>
            </a:pPr>
            <a:endParaRPr lang="en-US" i="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882775"/>
            <a:ext cx="8229600" cy="4572000"/>
          </a:xfrm>
        </p:spPr>
        <p:txBody>
          <a:bodyPr/>
          <a:lstStyle/>
          <a:p>
            <a:pPr algn="ctr">
              <a:buFont typeface="Wingdings 2" pitchFamily="18" charset="2"/>
              <a:buNone/>
            </a:pPr>
            <a:endParaRPr lang="en-US" sz="4000" smtClean="0"/>
          </a:p>
          <a:p>
            <a:pPr algn="ctr">
              <a:buFont typeface="Wingdings 2" pitchFamily="18" charset="2"/>
              <a:buNone/>
            </a:pPr>
            <a:r>
              <a:rPr lang="en-US" sz="4000" smtClean="0"/>
              <a:t>Strategies for Digital Literacy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solidFill>
                  <a:schemeClr val="accent1">
                    <a:tint val="83000"/>
                    <a:satMod val="150000"/>
                  </a:schemeClr>
                </a:solidFill>
              </a:rPr>
              <a:t>Internet Research Challenges</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a:bodyPr>
          <a:lstStyle/>
          <a:p>
            <a:pPr marL="448056" indent="-384048" eaLnBrk="1" fontAlgn="auto" hangingPunct="1">
              <a:spcAft>
                <a:spcPts val="0"/>
              </a:spcAft>
              <a:buFont typeface="Wingdings 2"/>
              <a:buChar char=""/>
              <a:defRPr/>
            </a:pPr>
            <a:r>
              <a:rPr lang="en-US" dirty="0" smtClean="0"/>
              <a:t>Accessibility</a:t>
            </a:r>
          </a:p>
          <a:p>
            <a:pPr marL="448056" indent="-384048" eaLnBrk="1" fontAlgn="auto" hangingPunct="1">
              <a:spcAft>
                <a:spcPts val="0"/>
              </a:spcAft>
              <a:buFont typeface="Wingdings 2"/>
              <a:buChar char=""/>
              <a:defRPr/>
            </a:pPr>
            <a:r>
              <a:rPr lang="en-US" dirty="0" smtClean="0"/>
              <a:t>Difficult Searches</a:t>
            </a:r>
          </a:p>
          <a:p>
            <a:pPr marL="448056" indent="-384048" eaLnBrk="1" fontAlgn="auto" hangingPunct="1">
              <a:spcAft>
                <a:spcPts val="0"/>
              </a:spcAft>
              <a:buFont typeface="Wingdings 2"/>
              <a:buChar char=""/>
              <a:defRPr/>
            </a:pPr>
            <a:r>
              <a:rPr lang="en-US" dirty="0" smtClean="0"/>
              <a:t>Validity</a:t>
            </a:r>
          </a:p>
          <a:p>
            <a:pPr marL="448056" indent="-384048" eaLnBrk="1" fontAlgn="auto" hangingPunct="1">
              <a:spcAft>
                <a:spcPts val="0"/>
              </a:spcAft>
              <a:buFont typeface="Wingdings 2"/>
              <a:buChar char=""/>
              <a:defRPr/>
            </a:pPr>
            <a:r>
              <a:rPr lang="en-US" dirty="0" smtClean="0"/>
              <a:t>Supervision</a:t>
            </a:r>
          </a:p>
          <a:p>
            <a:pPr marL="448056" indent="-384048" eaLnBrk="1" fontAlgn="auto" hangingPunct="1">
              <a:spcAft>
                <a:spcPts val="0"/>
              </a:spcAft>
              <a:buFont typeface="Wingdings 2"/>
              <a:buChar char=""/>
              <a:defRPr/>
            </a:pPr>
            <a:r>
              <a:rPr lang="en-US" dirty="0" smtClean="0"/>
              <a:t>Distraction</a:t>
            </a:r>
          </a:p>
          <a:p>
            <a:pPr marL="448056" indent="-384048" eaLnBrk="1" fontAlgn="auto" hangingPunct="1">
              <a:spcAft>
                <a:spcPts val="0"/>
              </a:spcAft>
              <a:buFont typeface="Wingdings 2"/>
              <a:buChar char=""/>
              <a:defRPr/>
            </a:pPr>
            <a:r>
              <a:rPr lang="en-US" dirty="0" smtClean="0"/>
              <a:t>Transient Websites</a:t>
            </a:r>
          </a:p>
          <a:p>
            <a:pPr marL="448056" indent="-384048" eaLnBrk="1" fontAlgn="auto" hangingPunct="1">
              <a:spcAft>
                <a:spcPts val="0"/>
              </a:spcAft>
              <a:buFont typeface="Wingdings 2"/>
              <a:buChar char=""/>
              <a:defRPr/>
            </a:pPr>
            <a:r>
              <a:rPr lang="en-US" dirty="0" smtClean="0"/>
              <a:t>Typing Errors</a:t>
            </a:r>
          </a:p>
          <a:p>
            <a:pPr marL="448056" indent="-384048" eaLnBrk="1" fontAlgn="auto" hangingPunct="1">
              <a:spcAft>
                <a:spcPts val="0"/>
              </a:spcAft>
              <a:buFont typeface="Wingdings 2"/>
              <a:buChar char=""/>
              <a:defRPr/>
            </a:pPr>
            <a:endParaRPr lang="en-US" dirty="0" smtClean="0"/>
          </a:p>
          <a:p>
            <a:pPr marL="448056" indent="-384048" eaLnBrk="1" fontAlgn="auto" hangingPunct="1">
              <a:spcAft>
                <a:spcPts val="0"/>
              </a:spcAft>
              <a:buFont typeface="Wingdings 2"/>
              <a:buChar char=""/>
              <a:defRPr/>
            </a:pPr>
            <a:endParaRPr lang="en-US" i="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solidFill>
                  <a:schemeClr val="accent1">
                    <a:tint val="83000"/>
                    <a:satMod val="150000"/>
                  </a:schemeClr>
                </a:solidFill>
              </a:rPr>
              <a:t>Research Guidelines</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a:bodyPr>
          <a:lstStyle/>
          <a:p>
            <a:pPr marL="448056" indent="-384048" eaLnBrk="1" fontAlgn="auto" hangingPunct="1">
              <a:spcAft>
                <a:spcPts val="0"/>
              </a:spcAft>
              <a:buFont typeface="Wingdings 2"/>
              <a:buChar char=""/>
              <a:defRPr/>
            </a:pPr>
            <a:r>
              <a:rPr lang="en-US" dirty="0" smtClean="0"/>
              <a:t>Choose the source that will best serve your needs and start there. </a:t>
            </a:r>
          </a:p>
          <a:p>
            <a:pPr marL="448056" indent="-384048" eaLnBrk="1" fontAlgn="auto" hangingPunct="1">
              <a:spcAft>
                <a:spcPts val="0"/>
              </a:spcAft>
              <a:buFont typeface="Wingdings 2"/>
              <a:buChar char=""/>
              <a:defRPr/>
            </a:pPr>
            <a:r>
              <a:rPr lang="en-US" dirty="0" smtClean="0"/>
              <a:t>Skim and scan material before attempting to read it word for word.</a:t>
            </a:r>
          </a:p>
          <a:p>
            <a:pPr marL="448056" indent="-384048" eaLnBrk="1" fontAlgn="auto" hangingPunct="1">
              <a:spcAft>
                <a:spcPts val="0"/>
              </a:spcAft>
              <a:buFont typeface="Wingdings 2"/>
              <a:buChar char=""/>
              <a:defRPr/>
            </a:pPr>
            <a:r>
              <a:rPr lang="en-US" dirty="0" smtClean="0"/>
              <a:t>Bookmark important information for later reference.</a:t>
            </a:r>
          </a:p>
          <a:p>
            <a:pPr marL="448056" indent="-384048" eaLnBrk="1" fontAlgn="auto" hangingPunct="1">
              <a:spcAft>
                <a:spcPts val="0"/>
              </a:spcAft>
              <a:buFont typeface="Wingdings 2"/>
              <a:buChar char=""/>
              <a:defRPr/>
            </a:pPr>
            <a:r>
              <a:rPr lang="en-US" dirty="0" smtClean="0"/>
              <a:t>Ensure accuracy by rechecking information before reading it.</a:t>
            </a:r>
          </a:p>
          <a:p>
            <a:pPr marL="448056" indent="-384048" eaLnBrk="1" fontAlgn="auto" hangingPunct="1">
              <a:spcAft>
                <a:spcPts val="0"/>
              </a:spcAft>
              <a:buFont typeface="Wingdings 2"/>
              <a:buChar char=""/>
              <a:defRPr/>
            </a:pPr>
            <a:endParaRPr lang="en-US" dirty="0" smtClean="0"/>
          </a:p>
          <a:p>
            <a:pPr marL="448056" indent="-384048" eaLnBrk="1" fontAlgn="auto" hangingPunct="1">
              <a:spcAft>
                <a:spcPts val="0"/>
              </a:spcAft>
              <a:buFont typeface="Wingdings 2"/>
              <a:buChar char=""/>
              <a:defRPr/>
            </a:pPr>
            <a:endParaRPr lang="en-US" i="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solidFill>
                  <a:schemeClr val="accent1">
                    <a:tint val="83000"/>
                    <a:satMod val="150000"/>
                  </a:schemeClr>
                </a:solidFill>
              </a:rPr>
              <a:t>Research Guidelines (cont.)</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a:bodyPr>
          <a:lstStyle/>
          <a:p>
            <a:pPr marL="448056" indent="-384048" eaLnBrk="1" fontAlgn="auto" hangingPunct="1">
              <a:spcAft>
                <a:spcPts val="0"/>
              </a:spcAft>
              <a:buFont typeface="Wingdings 2"/>
              <a:buChar char=""/>
              <a:defRPr/>
            </a:pPr>
            <a:r>
              <a:rPr lang="en-US" dirty="0" smtClean="0"/>
              <a:t>Record bibliographic information.</a:t>
            </a:r>
          </a:p>
          <a:p>
            <a:pPr marL="448056" indent="-384048" eaLnBrk="1" fontAlgn="auto" hangingPunct="1">
              <a:spcAft>
                <a:spcPts val="0"/>
              </a:spcAft>
              <a:buFont typeface="Wingdings 2"/>
              <a:buChar char=""/>
              <a:defRPr/>
            </a:pPr>
            <a:r>
              <a:rPr lang="en-US" dirty="0" smtClean="0"/>
              <a:t>Use what you already know to help understand new information.</a:t>
            </a:r>
          </a:p>
          <a:p>
            <a:pPr marL="448056" indent="-384048" eaLnBrk="1" fontAlgn="auto" hangingPunct="1">
              <a:spcAft>
                <a:spcPts val="0"/>
              </a:spcAft>
              <a:buFont typeface="Wingdings 2"/>
              <a:buChar char=""/>
              <a:defRPr/>
            </a:pPr>
            <a:r>
              <a:rPr lang="en-US" dirty="0" smtClean="0"/>
              <a:t>Use encyclopedias to begin research, not model writing.</a:t>
            </a:r>
          </a:p>
          <a:p>
            <a:pPr marL="448056" indent="-384048" eaLnBrk="1" fontAlgn="auto" hangingPunct="1">
              <a:spcAft>
                <a:spcPts val="0"/>
              </a:spcAft>
              <a:buFont typeface="Wingdings 2"/>
              <a:buChar char=""/>
              <a:defRPr/>
            </a:pPr>
            <a:r>
              <a:rPr lang="en-US" dirty="0" smtClean="0"/>
              <a:t>Pay attention to publication or content dates.</a:t>
            </a:r>
          </a:p>
          <a:p>
            <a:pPr marL="448056" indent="-384048" eaLnBrk="1" fontAlgn="auto" hangingPunct="1">
              <a:spcAft>
                <a:spcPts val="0"/>
              </a:spcAft>
              <a:buFont typeface="Wingdings 2"/>
              <a:buChar char=""/>
              <a:defRPr/>
            </a:pPr>
            <a:r>
              <a:rPr lang="en-US" dirty="0" smtClean="0"/>
              <a:t>Look for live or video presentations.</a:t>
            </a:r>
          </a:p>
          <a:p>
            <a:pPr marL="448056" indent="-384048" eaLnBrk="1" fontAlgn="auto" hangingPunct="1">
              <a:spcAft>
                <a:spcPts val="0"/>
              </a:spcAft>
              <a:buFont typeface="Wingdings 2"/>
              <a:buChar char=""/>
              <a:defRPr/>
            </a:pPr>
            <a:endParaRPr lang="en-US" i="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solidFill>
                  <a:schemeClr val="accent1">
                    <a:tint val="83000"/>
                    <a:satMod val="150000"/>
                  </a:schemeClr>
                </a:solidFill>
              </a:rPr>
              <a:t>5 Ways to Use the Internet to Teach Literature</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a:bodyPr>
          <a:lstStyle/>
          <a:p>
            <a:pPr marL="578358" indent="-514350" eaLnBrk="1" fontAlgn="auto" hangingPunct="1">
              <a:spcAft>
                <a:spcPts val="0"/>
              </a:spcAft>
              <a:buFont typeface="+mj-lt"/>
              <a:buAutoNum type="arabicPeriod"/>
              <a:defRPr/>
            </a:pPr>
            <a:r>
              <a:rPr lang="en-US" dirty="0" smtClean="0"/>
              <a:t>Explore stories on the web.</a:t>
            </a:r>
          </a:p>
          <a:p>
            <a:pPr marL="578358" indent="-514350" eaLnBrk="1" fontAlgn="auto" hangingPunct="1">
              <a:spcAft>
                <a:spcPts val="0"/>
              </a:spcAft>
              <a:buFont typeface="+mj-lt"/>
              <a:buAutoNum type="arabicPeriod"/>
              <a:defRPr/>
            </a:pPr>
            <a:r>
              <a:rPr lang="en-US" dirty="0" smtClean="0"/>
              <a:t>Invite students to become authors on the web.</a:t>
            </a:r>
          </a:p>
          <a:p>
            <a:pPr marL="578358" indent="-514350" eaLnBrk="1" fontAlgn="auto" hangingPunct="1">
              <a:spcAft>
                <a:spcPts val="0"/>
              </a:spcAft>
              <a:buFont typeface="+mj-lt"/>
              <a:buAutoNum type="arabicPeriod"/>
              <a:defRPr/>
            </a:pPr>
            <a:r>
              <a:rPr lang="en-US" dirty="0" smtClean="0"/>
              <a:t>Participate in virtual book clubs.</a:t>
            </a:r>
          </a:p>
          <a:p>
            <a:pPr marL="578358" indent="-514350" eaLnBrk="1" fontAlgn="auto" hangingPunct="1">
              <a:spcAft>
                <a:spcPts val="0"/>
              </a:spcAft>
              <a:buFont typeface="+mj-lt"/>
              <a:buAutoNum type="arabicPeriod"/>
              <a:defRPr/>
            </a:pPr>
            <a:r>
              <a:rPr lang="en-US" dirty="0" smtClean="0"/>
              <a:t>Collaborate on Internet projects.</a:t>
            </a:r>
          </a:p>
          <a:p>
            <a:pPr marL="578358" indent="-514350" eaLnBrk="1" fontAlgn="auto" hangingPunct="1">
              <a:spcAft>
                <a:spcPts val="0"/>
              </a:spcAft>
              <a:buFont typeface="+mj-lt"/>
              <a:buAutoNum type="arabicPeriod"/>
              <a:defRPr/>
            </a:pPr>
            <a:r>
              <a:rPr lang="en-US" dirty="0" smtClean="0"/>
              <a:t>Add informational websites to your study of literature.</a:t>
            </a:r>
          </a:p>
          <a:p>
            <a:pPr marL="448056" indent="-384048" eaLnBrk="1" fontAlgn="auto" hangingPunct="1">
              <a:spcAft>
                <a:spcPts val="0"/>
              </a:spcAft>
              <a:buFont typeface="Wingdings 2"/>
              <a:buChar char=""/>
              <a:defRPr/>
            </a:pPr>
            <a:endParaRPr lang="en-US" i="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882775"/>
            <a:ext cx="8229600" cy="4572000"/>
          </a:xfrm>
        </p:spPr>
        <p:txBody>
          <a:bodyPr/>
          <a:lstStyle/>
          <a:p>
            <a:pPr algn="ctr">
              <a:buFont typeface="Wingdings 2" pitchFamily="18" charset="2"/>
              <a:buNone/>
            </a:pPr>
            <a:endParaRPr lang="en-US" sz="4000" smtClean="0"/>
          </a:p>
          <a:p>
            <a:pPr algn="ctr">
              <a:buFont typeface="Wingdings 2" pitchFamily="18" charset="2"/>
              <a:buNone/>
            </a:pPr>
            <a:r>
              <a:rPr lang="en-US" sz="4000" smtClean="0"/>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28600" y="228600"/>
            <a:ext cx="8686800" cy="5464175"/>
          </a:xfrm>
        </p:spPr>
        <p:txBody>
          <a:bodyPr/>
          <a:lstStyle/>
          <a:p>
            <a:pPr eaLnBrk="1" hangingPunct="1">
              <a:lnSpc>
                <a:spcPct val="150000"/>
              </a:lnSpc>
            </a:pPr>
            <a:r>
              <a:rPr lang="en-US" sz="2600" smtClean="0"/>
              <a:t>“With hocked gems financing him, he defied all scornful laughter that tried to prevent his scheme. ‘Your eyes deceive’, they said. ‘It is like a table, not an egg.’ Now three sturdy sisters sought truth. As they forged along, often over turbulent peaks and valleys, their days became weeks as many doubters spread fearful rumors about the edge. At last from nowhere, winged creatures appeared, signifying the journey’s end</a:t>
            </a:r>
            <a:r>
              <a:rPr lang="en-US" sz="2600" b="1" smtClean="0"/>
              <a:t>.”</a:t>
            </a:r>
            <a:endParaRPr lang="en-US" sz="2600" smtClean="0"/>
          </a:p>
        </p:txBody>
      </p:sp>
      <p:sp>
        <p:nvSpPr>
          <p:cNvPr id="9219" name="TextBox 3"/>
          <p:cNvSpPr txBox="1">
            <a:spLocks noChangeArrowheads="1"/>
          </p:cNvSpPr>
          <p:nvPr/>
        </p:nvSpPr>
        <p:spPr bwMode="auto">
          <a:xfrm>
            <a:off x="3962400" y="5934075"/>
            <a:ext cx="5181600" cy="647700"/>
          </a:xfrm>
          <a:prstGeom prst="rect">
            <a:avLst/>
          </a:prstGeom>
          <a:noFill/>
          <a:ln w="9525">
            <a:noFill/>
            <a:miter lim="800000"/>
            <a:headEnd/>
            <a:tailEnd/>
          </a:ln>
        </p:spPr>
        <p:txBody>
          <a:bodyPr>
            <a:spAutoFit/>
          </a:bodyPr>
          <a:lstStyle/>
          <a:p>
            <a:r>
              <a:rPr lang="en-US"/>
              <a:t>--Christopher Columbus Discovering America</a:t>
            </a:r>
          </a:p>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882775"/>
            <a:ext cx="8229600" cy="4572000"/>
          </a:xfrm>
        </p:spPr>
        <p:txBody>
          <a:bodyPr/>
          <a:lstStyle/>
          <a:p>
            <a:pPr algn="ctr">
              <a:buFont typeface="Wingdings 2" pitchFamily="18" charset="2"/>
              <a:buNone/>
            </a:pPr>
            <a:endParaRPr lang="en-US" sz="4000" smtClean="0"/>
          </a:p>
          <a:p>
            <a:pPr algn="ctr">
              <a:buFont typeface="Wingdings 2" pitchFamily="18" charset="2"/>
              <a:buNone/>
            </a:pPr>
            <a:r>
              <a:rPr lang="en-US" sz="4000" smtClean="0"/>
              <a:t>Thank You.</a:t>
            </a:r>
          </a:p>
        </p:txBody>
      </p:sp>
      <p:sp>
        <p:nvSpPr>
          <p:cNvPr id="27651" name="TextBox 3"/>
          <p:cNvSpPr txBox="1">
            <a:spLocks noChangeArrowheads="1"/>
          </p:cNvSpPr>
          <p:nvPr/>
        </p:nvSpPr>
        <p:spPr bwMode="auto">
          <a:xfrm>
            <a:off x="3657600" y="3505200"/>
            <a:ext cx="1981200" cy="923925"/>
          </a:xfrm>
          <a:prstGeom prst="rect">
            <a:avLst/>
          </a:prstGeom>
          <a:noFill/>
          <a:ln w="9525">
            <a:noFill/>
            <a:miter lim="800000"/>
            <a:headEnd/>
            <a:tailEnd/>
          </a:ln>
        </p:spPr>
        <p:txBody>
          <a:bodyPr>
            <a:spAutoFit/>
          </a:bodyPr>
          <a:lstStyle/>
          <a:p>
            <a:r>
              <a:rPr lang="en-US">
                <a:latin typeface="Century Gothic" pitchFamily="34" charset="0"/>
              </a:rPr>
              <a:t>Julie Rohan </a:t>
            </a:r>
          </a:p>
          <a:p>
            <a:r>
              <a:rPr lang="en-US">
                <a:latin typeface="Century Gothic" pitchFamily="34" charset="0"/>
              </a:rPr>
              <a:t>Nancy Brown</a:t>
            </a:r>
          </a:p>
          <a:p>
            <a:r>
              <a:rPr lang="en-US">
                <a:latin typeface="Century Gothic" pitchFamily="34" charset="0"/>
              </a:rPr>
              <a:t>Vicki Keller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4000" dirty="0" smtClean="0">
                <a:solidFill>
                  <a:schemeClr val="accent1">
                    <a:tint val="83000"/>
                    <a:satMod val="150000"/>
                  </a:schemeClr>
                </a:solidFill>
              </a:rPr>
              <a:t>Seven Key Reading Strategies</a:t>
            </a:r>
            <a:endParaRPr lang="en-US" sz="4000" dirty="0">
              <a:solidFill>
                <a:schemeClr val="accent1">
                  <a:tint val="83000"/>
                  <a:satMod val="150000"/>
                </a:schemeClr>
              </a:solidFill>
            </a:endParaRPr>
          </a:p>
        </p:txBody>
      </p:sp>
      <p:sp>
        <p:nvSpPr>
          <p:cNvPr id="10243" name="Content Placeholder 2"/>
          <p:cNvSpPr>
            <a:spLocks noGrp="1"/>
          </p:cNvSpPr>
          <p:nvPr>
            <p:ph idx="1"/>
          </p:nvPr>
        </p:nvSpPr>
        <p:spPr>
          <a:xfrm>
            <a:off x="457200" y="1882775"/>
            <a:ext cx="8229600" cy="4572000"/>
          </a:xfrm>
        </p:spPr>
        <p:txBody>
          <a:bodyPr/>
          <a:lstStyle/>
          <a:p>
            <a:pPr marL="577850" indent="-514350" eaLnBrk="1" hangingPunct="1">
              <a:buFont typeface="Wingdings 2" pitchFamily="18" charset="2"/>
              <a:buAutoNum type="arabicPeriod"/>
            </a:pPr>
            <a:r>
              <a:rPr lang="en-US" smtClean="0"/>
              <a:t>Activating Background Knowledge</a:t>
            </a:r>
          </a:p>
          <a:p>
            <a:pPr marL="577850" indent="-514350" eaLnBrk="1" hangingPunct="1">
              <a:buFont typeface="Wingdings 2" pitchFamily="18" charset="2"/>
              <a:buAutoNum type="arabicPeriod"/>
            </a:pPr>
            <a:r>
              <a:rPr lang="en-US" smtClean="0"/>
              <a:t>Questioning</a:t>
            </a:r>
          </a:p>
          <a:p>
            <a:pPr marL="577850" indent="-514350" eaLnBrk="1" hangingPunct="1">
              <a:buFont typeface="Wingdings 2" pitchFamily="18" charset="2"/>
              <a:buAutoNum type="arabicPeriod"/>
            </a:pPr>
            <a:r>
              <a:rPr lang="en-US" smtClean="0"/>
              <a:t>Determining Important Ideas</a:t>
            </a:r>
          </a:p>
          <a:p>
            <a:pPr marL="577850" indent="-514350" eaLnBrk="1" hangingPunct="1">
              <a:buFont typeface="Wingdings 2" pitchFamily="18" charset="2"/>
              <a:buAutoNum type="arabicPeriod"/>
            </a:pPr>
            <a:r>
              <a:rPr lang="en-US" smtClean="0"/>
              <a:t>Monitoring and Repairing Comprehension</a:t>
            </a:r>
          </a:p>
          <a:p>
            <a:pPr marL="577850" indent="-514350" eaLnBrk="1" hangingPunct="1">
              <a:buFont typeface="Wingdings 2" pitchFamily="18" charset="2"/>
              <a:buAutoNum type="arabicPeriod"/>
            </a:pPr>
            <a:r>
              <a:rPr lang="en-US" smtClean="0"/>
              <a:t>Drawing Inferences</a:t>
            </a:r>
          </a:p>
          <a:p>
            <a:pPr marL="577850" indent="-514350" eaLnBrk="1" hangingPunct="1">
              <a:buFont typeface="Wingdings 2" pitchFamily="18" charset="2"/>
              <a:buAutoNum type="arabicPeriod"/>
            </a:pPr>
            <a:r>
              <a:rPr lang="en-US" smtClean="0"/>
              <a:t>Synthesizing Information</a:t>
            </a:r>
          </a:p>
          <a:p>
            <a:pPr marL="577850" indent="-514350" eaLnBrk="1" hangingPunct="1">
              <a:buFont typeface="Wingdings 2" pitchFamily="18" charset="2"/>
              <a:buAutoNum type="arabicPeriod"/>
            </a:pPr>
            <a:r>
              <a:rPr lang="en-US" smtClean="0"/>
              <a:t>Visualizing</a:t>
            </a:r>
          </a:p>
        </p:txBody>
      </p:sp>
      <p:pic>
        <p:nvPicPr>
          <p:cNvPr id="10244" name="Picture 3" descr="Seven.jpg">
            <a:hlinkClick r:id="rId3"/>
          </p:cNvPr>
          <p:cNvPicPr>
            <a:picLocks noChangeAspect="1"/>
          </p:cNvPicPr>
          <p:nvPr/>
        </p:nvPicPr>
        <p:blipFill>
          <a:blip r:embed="rId4" cstate="print"/>
          <a:srcRect/>
          <a:stretch>
            <a:fillRect/>
          </a:stretch>
        </p:blipFill>
        <p:spPr bwMode="auto">
          <a:xfrm>
            <a:off x="6858000" y="4795838"/>
            <a:ext cx="1909763" cy="1909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4000" dirty="0" smtClean="0">
                <a:solidFill>
                  <a:schemeClr val="accent1">
                    <a:tint val="83000"/>
                    <a:satMod val="150000"/>
                  </a:schemeClr>
                </a:solidFill>
              </a:rPr>
              <a:t>Seven Key Reading Strategies</a:t>
            </a:r>
            <a:endParaRPr lang="en-US" sz="4000" dirty="0">
              <a:solidFill>
                <a:schemeClr val="accent1">
                  <a:tint val="83000"/>
                  <a:satMod val="150000"/>
                </a:schemeClr>
              </a:solidFill>
            </a:endParaRPr>
          </a:p>
        </p:txBody>
      </p:sp>
      <p:sp>
        <p:nvSpPr>
          <p:cNvPr id="11267" name="Content Placeholder 2"/>
          <p:cNvSpPr>
            <a:spLocks noGrp="1"/>
          </p:cNvSpPr>
          <p:nvPr>
            <p:ph idx="1"/>
          </p:nvPr>
        </p:nvSpPr>
        <p:spPr>
          <a:xfrm>
            <a:off x="457200" y="1882775"/>
            <a:ext cx="8458200" cy="4572000"/>
          </a:xfrm>
        </p:spPr>
        <p:txBody>
          <a:bodyPr/>
          <a:lstStyle/>
          <a:p>
            <a:pPr marL="577850" indent="-514350" eaLnBrk="1" hangingPunct="1"/>
            <a:r>
              <a:rPr lang="en-US" smtClean="0"/>
              <a:t>All are useful, but most effective when used in combination.</a:t>
            </a:r>
          </a:p>
          <a:p>
            <a:pPr marL="577850" indent="-514350" eaLnBrk="1" hangingPunct="1"/>
            <a:r>
              <a:rPr lang="en-US" smtClean="0"/>
              <a:t>Good readers use them flexibly and call them into action when needed. </a:t>
            </a:r>
          </a:p>
          <a:p>
            <a:pPr marL="577850" indent="-514350" eaLnBrk="1" hangingPunct="1"/>
            <a:r>
              <a:rPr lang="en-US" smtClean="0"/>
              <a:t>Effective instruction is the key to success!</a:t>
            </a:r>
          </a:p>
          <a:p>
            <a:pPr marL="952500" lvl="1" indent="-514350" eaLnBrk="1" hangingPunct="1"/>
            <a:r>
              <a:rPr lang="en-US" smtClean="0"/>
              <a:t>Explaining</a:t>
            </a:r>
          </a:p>
          <a:p>
            <a:pPr marL="952500" lvl="1" indent="-514350" eaLnBrk="1" hangingPunct="1"/>
            <a:r>
              <a:rPr lang="en-US" smtClean="0"/>
              <a:t>Modeling</a:t>
            </a:r>
          </a:p>
          <a:p>
            <a:pPr marL="952500" lvl="1" indent="-514350" eaLnBrk="1" hangingPunct="1"/>
            <a:r>
              <a:rPr lang="en-US" smtClean="0"/>
              <a:t>Encouraging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4000" dirty="0" smtClean="0">
                <a:solidFill>
                  <a:schemeClr val="accent1">
                    <a:tint val="83000"/>
                    <a:satMod val="150000"/>
                  </a:schemeClr>
                </a:solidFill>
              </a:rPr>
              <a:t>Ways to Encourage Use</a:t>
            </a:r>
            <a:endParaRPr lang="en-US" sz="4000" dirty="0">
              <a:solidFill>
                <a:schemeClr val="accent1">
                  <a:tint val="83000"/>
                  <a:satMod val="150000"/>
                </a:schemeClr>
              </a:solidFill>
            </a:endParaRPr>
          </a:p>
        </p:txBody>
      </p:sp>
      <p:sp>
        <p:nvSpPr>
          <p:cNvPr id="12291" name="Content Placeholder 2"/>
          <p:cNvSpPr>
            <a:spLocks noGrp="1"/>
          </p:cNvSpPr>
          <p:nvPr>
            <p:ph idx="1"/>
          </p:nvPr>
        </p:nvSpPr>
        <p:spPr>
          <a:xfrm>
            <a:off x="457200" y="1882775"/>
            <a:ext cx="8229600" cy="4572000"/>
          </a:xfrm>
        </p:spPr>
        <p:txBody>
          <a:bodyPr/>
          <a:lstStyle/>
          <a:p>
            <a:pPr marL="577850" indent="-514350" eaLnBrk="1" hangingPunct="1"/>
            <a:r>
              <a:rPr lang="en-US" sz="2600" smtClean="0"/>
              <a:t>Introduce strategies early in the year and reinforce use throughout the year.</a:t>
            </a:r>
          </a:p>
          <a:p>
            <a:pPr marL="577850" indent="-514350" eaLnBrk="1" hangingPunct="1"/>
            <a:r>
              <a:rPr lang="en-US" sz="2600" smtClean="0"/>
              <a:t>Display the strategies in the room.</a:t>
            </a:r>
          </a:p>
          <a:p>
            <a:pPr marL="577850" indent="-514350" eaLnBrk="1" hangingPunct="1"/>
            <a:r>
              <a:rPr lang="en-US" sz="2600" smtClean="0"/>
              <a:t>Regularly model how to use the strategies during read aloud and guided reading.</a:t>
            </a:r>
          </a:p>
          <a:p>
            <a:pPr marL="577850" indent="-514350" eaLnBrk="1" hangingPunct="1"/>
            <a:r>
              <a:rPr lang="en-US" sz="2600" smtClean="0"/>
              <a:t>Encourage use during independent reading.</a:t>
            </a:r>
          </a:p>
          <a:p>
            <a:pPr marL="577850" indent="-514350" eaLnBrk="1" hangingPunct="1"/>
            <a:r>
              <a:rPr lang="en-US" sz="2600" smtClean="0"/>
              <a:t>Help students make good reading choices.</a:t>
            </a:r>
          </a:p>
          <a:p>
            <a:pPr marL="577850" indent="-514350" eaLnBrk="1" hangingPunct="1"/>
            <a:r>
              <a:rPr lang="en-US" sz="2600" smtClean="0"/>
              <a:t>Explore different methods and activities for students to practice use.</a:t>
            </a:r>
          </a:p>
          <a:p>
            <a:pPr marL="577850" indent="-514350" eaLnBrk="1" hangingPunct="1">
              <a:buFont typeface="Wingdings 2" pitchFamily="18" charset="2"/>
              <a:buAutoNum type="arabicPeriod"/>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1882775"/>
            <a:ext cx="8229600" cy="4572000"/>
          </a:xfrm>
        </p:spPr>
        <p:txBody>
          <a:bodyPr/>
          <a:lstStyle/>
          <a:p>
            <a:pPr algn="ctr">
              <a:buFont typeface="Wingdings 2" pitchFamily="18" charset="2"/>
              <a:buNone/>
            </a:pPr>
            <a:endParaRPr lang="en-US" sz="4000" smtClean="0"/>
          </a:p>
          <a:p>
            <a:pPr algn="ctr">
              <a:buFont typeface="Wingdings 2" pitchFamily="18" charset="2"/>
              <a:buNone/>
            </a:pPr>
            <a:r>
              <a:rPr lang="en-US" sz="4000" smtClean="0"/>
              <a:t>Strategies for Fiction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4000" dirty="0" smtClean="0">
                <a:solidFill>
                  <a:schemeClr val="accent1">
                    <a:tint val="83000"/>
                    <a:satMod val="150000"/>
                  </a:schemeClr>
                </a:solidFill>
              </a:rPr>
              <a:t>Sticky Note Method</a:t>
            </a:r>
            <a:endParaRPr lang="en-US" sz="4000" dirty="0">
              <a:solidFill>
                <a:schemeClr val="accent1">
                  <a:tint val="83000"/>
                  <a:satMod val="150000"/>
                </a:schemeClr>
              </a:solidFill>
            </a:endParaRPr>
          </a:p>
        </p:txBody>
      </p:sp>
      <p:sp>
        <p:nvSpPr>
          <p:cNvPr id="14339" name="Content Placeholder 2"/>
          <p:cNvSpPr>
            <a:spLocks noGrp="1"/>
          </p:cNvSpPr>
          <p:nvPr>
            <p:ph idx="1"/>
          </p:nvPr>
        </p:nvSpPr>
        <p:spPr>
          <a:xfrm>
            <a:off x="457200" y="1882775"/>
            <a:ext cx="8229600" cy="4572000"/>
          </a:xfrm>
        </p:spPr>
        <p:txBody>
          <a:bodyPr/>
          <a:lstStyle/>
          <a:p>
            <a:pPr marL="577850" indent="-514350" eaLnBrk="1" hangingPunct="1"/>
            <a:r>
              <a:rPr lang="en-US" smtClean="0"/>
              <a:t>Fiction Reading</a:t>
            </a:r>
          </a:p>
          <a:p>
            <a:pPr marL="952500" lvl="1" indent="-514350" eaLnBrk="1" hangingPunct="1"/>
            <a:r>
              <a:rPr lang="en-US" smtClean="0"/>
              <a:t>Questioning</a:t>
            </a:r>
          </a:p>
          <a:p>
            <a:pPr marL="952500" lvl="1" indent="-514350" eaLnBrk="1" hangingPunct="1"/>
            <a:r>
              <a:rPr lang="en-US" smtClean="0"/>
              <a:t>Predicting</a:t>
            </a:r>
          </a:p>
          <a:p>
            <a:pPr marL="952500" lvl="1" indent="-514350" eaLnBrk="1" hangingPunct="1"/>
            <a:r>
              <a:rPr lang="en-US" smtClean="0"/>
              <a:t>Plot Points</a:t>
            </a:r>
          </a:p>
          <a:p>
            <a:pPr marL="952500" lvl="1" indent="-514350" eaLnBrk="1" hangingPunct="1"/>
            <a:r>
              <a:rPr lang="en-US" smtClean="0"/>
              <a:t>Summarizing </a:t>
            </a:r>
          </a:p>
          <a:p>
            <a:pPr marL="952500" lvl="1" indent="-514350" eaLnBrk="1" hangingPunct="1"/>
            <a:r>
              <a:rPr lang="en-US" smtClean="0"/>
              <a:t>Making Connections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882775"/>
            <a:ext cx="8229600" cy="4572000"/>
          </a:xfrm>
        </p:spPr>
        <p:txBody>
          <a:bodyPr/>
          <a:lstStyle/>
          <a:p>
            <a:pPr algn="ctr">
              <a:buFont typeface="Wingdings 2" pitchFamily="18" charset="2"/>
              <a:buNone/>
            </a:pPr>
            <a:endParaRPr lang="en-US" sz="4000" smtClean="0"/>
          </a:p>
          <a:p>
            <a:pPr algn="ctr">
              <a:buFont typeface="Wingdings 2" pitchFamily="18" charset="2"/>
              <a:buNone/>
            </a:pPr>
            <a:r>
              <a:rPr lang="en-US" sz="4000" smtClean="0"/>
              <a:t>Strategies for Non-Fiction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indent="0" eaLnBrk="1" fontAlgn="auto" hangingPunct="1">
              <a:spcAft>
                <a:spcPts val="0"/>
              </a:spcAft>
              <a:defRPr/>
            </a:pPr>
            <a:r>
              <a:rPr lang="en-US" dirty="0" smtClean="0">
                <a:solidFill>
                  <a:schemeClr val="accent1">
                    <a:tint val="83000"/>
                    <a:satMod val="150000"/>
                  </a:schemeClr>
                </a:solidFill>
              </a:rPr>
              <a:t>Applying the Strategies to Content Area Texts</a:t>
            </a:r>
            <a:endParaRPr lang="en-US" dirty="0">
              <a:solidFill>
                <a:schemeClr val="accent1">
                  <a:tint val="83000"/>
                  <a:satMod val="150000"/>
                </a:schemeClr>
              </a:solidFill>
            </a:endParaRPr>
          </a:p>
        </p:txBody>
      </p:sp>
      <p:sp>
        <p:nvSpPr>
          <p:cNvPr id="4" name="Content Placeholder 3"/>
          <p:cNvSpPr>
            <a:spLocks noGrp="1"/>
          </p:cNvSpPr>
          <p:nvPr>
            <p:ph sz="half" idx="1"/>
          </p:nvPr>
        </p:nvSpPr>
        <p:spPr>
          <a:xfrm>
            <a:off x="457200" y="1722438"/>
            <a:ext cx="3352800" cy="4525962"/>
          </a:xfrm>
        </p:spPr>
        <p:txBody>
          <a:bodyPr>
            <a:normAutofit lnSpcReduction="10000"/>
          </a:bodyPr>
          <a:lstStyle/>
          <a:p>
            <a:pPr marL="448056" indent="-384048" eaLnBrk="1" fontAlgn="auto" hangingPunct="1">
              <a:spcAft>
                <a:spcPts val="0"/>
              </a:spcAft>
              <a:buFont typeface="Wingdings 2"/>
              <a:buChar char=""/>
              <a:defRPr/>
            </a:pPr>
            <a:r>
              <a:rPr lang="en-US" dirty="0" smtClean="0">
                <a:solidFill>
                  <a:schemeClr val="accent3">
                    <a:lumMod val="60000"/>
                    <a:lumOff val="40000"/>
                  </a:schemeClr>
                </a:solidFill>
              </a:rPr>
              <a:t>Key Questions about teaching reading in the content areas</a:t>
            </a:r>
            <a:endParaRPr lang="en-US" dirty="0">
              <a:solidFill>
                <a:schemeClr val="accent3">
                  <a:lumMod val="60000"/>
                  <a:lumOff val="40000"/>
                </a:schemeClr>
              </a:solidFill>
            </a:endParaRPr>
          </a:p>
        </p:txBody>
      </p:sp>
      <p:sp>
        <p:nvSpPr>
          <p:cNvPr id="5" name="Content Placeholder 4"/>
          <p:cNvSpPr>
            <a:spLocks noGrp="1"/>
          </p:cNvSpPr>
          <p:nvPr>
            <p:ph sz="half" idx="2"/>
          </p:nvPr>
        </p:nvSpPr>
        <p:spPr>
          <a:xfrm>
            <a:off x="3962400" y="1722438"/>
            <a:ext cx="4724400" cy="4525962"/>
          </a:xfrm>
        </p:spPr>
        <p:txBody>
          <a:bodyPr>
            <a:normAutofit lnSpcReduction="10000"/>
          </a:bodyPr>
          <a:lstStyle/>
          <a:p>
            <a:pPr marL="448056" indent="-384048" eaLnBrk="1" fontAlgn="auto" hangingPunct="1">
              <a:spcAft>
                <a:spcPts val="0"/>
              </a:spcAft>
              <a:buFont typeface="Wingdings 2"/>
              <a:buChar char=""/>
              <a:defRPr/>
            </a:pPr>
            <a:r>
              <a:rPr lang="en-US" sz="2000" dirty="0" smtClean="0"/>
              <a:t>Why aren’t reading skills taught more often at the middle school level?</a:t>
            </a:r>
          </a:p>
          <a:p>
            <a:pPr marL="448056" indent="-384048" eaLnBrk="1" fontAlgn="auto" hangingPunct="1">
              <a:spcAft>
                <a:spcPts val="0"/>
              </a:spcAft>
              <a:buFont typeface="Wingdings 2"/>
              <a:buChar char=""/>
              <a:defRPr/>
            </a:pPr>
            <a:r>
              <a:rPr lang="en-US" sz="2000" dirty="0" smtClean="0"/>
              <a:t>Do all students struggle with content area reading?</a:t>
            </a:r>
          </a:p>
          <a:p>
            <a:pPr marL="448056" indent="-384048" eaLnBrk="1" fontAlgn="auto" hangingPunct="1">
              <a:spcAft>
                <a:spcPts val="0"/>
              </a:spcAft>
              <a:buFont typeface="Wingdings 2"/>
              <a:buChar char=""/>
              <a:defRPr/>
            </a:pPr>
            <a:r>
              <a:rPr lang="en-US" sz="2000" dirty="0" smtClean="0"/>
              <a:t>What is driving the renewed interest in teaching reading strategies?</a:t>
            </a:r>
          </a:p>
          <a:p>
            <a:pPr marL="448056" indent="-384048" eaLnBrk="1" fontAlgn="auto" hangingPunct="1">
              <a:spcAft>
                <a:spcPts val="0"/>
              </a:spcAft>
              <a:buFont typeface="Wingdings 2"/>
              <a:buChar char=""/>
              <a:defRPr/>
            </a:pPr>
            <a:r>
              <a:rPr lang="en-US" sz="2000" dirty="0" smtClean="0"/>
              <a:t>Why is middle school a good time to focus on the teaching of reading skills?</a:t>
            </a:r>
          </a:p>
          <a:p>
            <a:pPr marL="448056" indent="-384048" eaLnBrk="1" fontAlgn="auto" hangingPunct="1">
              <a:spcAft>
                <a:spcPts val="0"/>
              </a:spcAft>
              <a:buFont typeface="Wingdings 2"/>
              <a:buChar char=""/>
              <a:defRPr/>
            </a:pPr>
            <a:r>
              <a:rPr lang="en-US" sz="2000" dirty="0" smtClean="0"/>
              <a:t>What methods can teachers use to help students become more strategic readers?</a:t>
            </a:r>
          </a:p>
          <a:p>
            <a:pPr marL="448056" indent="-384048" eaLnBrk="1" fontAlgn="auto" hangingPunct="1">
              <a:spcAft>
                <a:spcPts val="0"/>
              </a:spcAft>
              <a:buFont typeface="Wingdings 2"/>
              <a:buChar char=""/>
              <a:defRPr/>
            </a:pPr>
            <a:endParaRPr lang="en-US" sz="2000" dirty="0" smtClean="0"/>
          </a:p>
          <a:p>
            <a:pPr marL="448056" indent="-384048" eaLnBrk="1" fontAlgn="auto" hangingPunct="1">
              <a:spcAft>
                <a:spcPts val="0"/>
              </a:spcAft>
              <a:buFont typeface="Wingdings 2"/>
              <a:buChar char=""/>
              <a:defRPr/>
            </a:pPr>
            <a:endParaRPr lang="en-US" dirty="0" smtClean="0"/>
          </a:p>
          <a:p>
            <a:pPr marL="448056"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TotalTime>
  <Words>4201</Words>
  <Application>Microsoft Office PowerPoint</Application>
  <PresentationFormat>On-screen Show (4:3)</PresentationFormat>
  <Paragraphs>198</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Century Gothic</vt:lpstr>
      <vt:lpstr>Wingdings 2</vt:lpstr>
      <vt:lpstr>Verdana</vt:lpstr>
      <vt:lpstr>Calibri</vt:lpstr>
      <vt:lpstr>Courier New</vt:lpstr>
      <vt:lpstr>Verve</vt:lpstr>
      <vt:lpstr>Teaching Reading Strategies to Middle School Students</vt:lpstr>
      <vt:lpstr>Slide 2</vt:lpstr>
      <vt:lpstr>Seven Key Reading Strategies</vt:lpstr>
      <vt:lpstr>Seven Key Reading Strategies</vt:lpstr>
      <vt:lpstr>Ways to Encourage Use</vt:lpstr>
      <vt:lpstr>Slide 6</vt:lpstr>
      <vt:lpstr>Sticky Note Method</vt:lpstr>
      <vt:lpstr>Slide 8</vt:lpstr>
      <vt:lpstr>Applying the Strategies to Content Area Texts</vt:lpstr>
      <vt:lpstr>Activate Background Knowledge</vt:lpstr>
      <vt:lpstr>Previewing Text</vt:lpstr>
      <vt:lpstr>Slide 12</vt:lpstr>
      <vt:lpstr>Determining Important Ideas</vt:lpstr>
      <vt:lpstr>Slide 14</vt:lpstr>
      <vt:lpstr>Internet Research Challenges</vt:lpstr>
      <vt:lpstr>Research Guidelines</vt:lpstr>
      <vt:lpstr>Research Guidelines (cont.)</vt:lpstr>
      <vt:lpstr>5 Ways to Use the Internet to Teach Literature</vt:lpstr>
      <vt:lpstr>Slide 19</vt:lpstr>
      <vt:lpstr>Slide 20</vt:lpstr>
    </vt:vector>
  </TitlesOfParts>
  <Company>Dominican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Reading Strategies to Middle School Students</dc:title>
  <dc:creator>Administrator</dc:creator>
  <cp:lastModifiedBy>Jim Brown</cp:lastModifiedBy>
  <cp:revision>67</cp:revision>
  <dcterms:created xsi:type="dcterms:W3CDTF">2010-10-11T23:44:13Z</dcterms:created>
  <dcterms:modified xsi:type="dcterms:W3CDTF">2010-12-24T16:57:11Z</dcterms:modified>
</cp:coreProperties>
</file>